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256" r:id="rId2"/>
    <p:sldId id="259" r:id="rId3"/>
    <p:sldId id="258" r:id="rId4"/>
    <p:sldId id="264" r:id="rId5"/>
    <p:sldId id="270" r:id="rId6"/>
    <p:sldId id="271" r:id="rId7"/>
    <p:sldId id="275" r:id="rId8"/>
    <p:sldId id="272" r:id="rId9"/>
    <p:sldId id="273" r:id="rId10"/>
    <p:sldId id="277" r:id="rId11"/>
    <p:sldId id="276" r:id="rId12"/>
    <p:sldId id="274" r:id="rId13"/>
    <p:sldId id="278" r:id="rId14"/>
    <p:sldId id="263" r:id="rId15"/>
    <p:sldId id="261" r:id="rId16"/>
    <p:sldId id="262" r:id="rId17"/>
    <p:sldId id="257" r:id="rId18"/>
    <p:sldId id="260" r:id="rId19"/>
    <p:sldId id="266" r:id="rId20"/>
    <p:sldId id="265" r:id="rId21"/>
    <p:sldId id="267" r:id="rId22"/>
    <p:sldId id="304" r:id="rId23"/>
    <p:sldId id="26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305" r:id="rId3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5581" autoAdjust="0"/>
  </p:normalViewPr>
  <p:slideViewPr>
    <p:cSldViewPr snapToGrid="0">
      <p:cViewPr>
        <p:scale>
          <a:sx n="49" d="100"/>
          <a:sy n="49" d="100"/>
        </p:scale>
        <p:origin x="-958" y="-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4FE94AE-D6FC-4B3F-AB59-056F8EC08423}" type="doc">
      <dgm:prSet loTypeId="urn:microsoft.com/office/officeart/2005/8/layout/venn2" loCatId="relationship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7797852-B850-484C-8B98-8B91BE90990B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US" sz="2600" b="1" u="sng" dirty="0" smtClean="0"/>
            <a:t>Commander </a:t>
          </a:r>
          <a:r>
            <a:rPr lang="en-US" sz="1000" b="1" u="sng" dirty="0" smtClean="0"/>
            <a:t>  </a:t>
          </a:r>
          <a:r>
            <a:rPr lang="en-US" sz="1000" b="1" dirty="0" smtClean="0"/>
            <a:t>                                            </a:t>
          </a:r>
        </a:p>
      </dgm:t>
    </dgm:pt>
    <dgm:pt modelId="{48ABD798-77CD-4149-B700-3A2A2B05BD9C}" type="parTrans" cxnId="{61B2EDEA-649F-49D8-B508-8008E9556A62}">
      <dgm:prSet/>
      <dgm:spPr/>
      <dgm:t>
        <a:bodyPr/>
        <a:lstStyle/>
        <a:p>
          <a:endParaRPr lang="en-US"/>
        </a:p>
      </dgm:t>
    </dgm:pt>
    <dgm:pt modelId="{9C121300-4B87-4755-B06A-9451CE6416BB}" type="sibTrans" cxnId="{61B2EDEA-649F-49D8-B508-8008E9556A62}">
      <dgm:prSet/>
      <dgm:spPr/>
      <dgm:t>
        <a:bodyPr/>
        <a:lstStyle/>
        <a:p>
          <a:endParaRPr lang="en-US"/>
        </a:p>
      </dgm:t>
    </dgm:pt>
    <dgm:pt modelId="{0C76DAA6-7346-48EF-808D-77B22A46E922}">
      <dgm:prSet phldrT="[Text]" custT="1"/>
      <dgm:spPr/>
      <dgm:t>
        <a:bodyPr/>
        <a:lstStyle/>
        <a:p>
          <a:r>
            <a:rPr lang="en-US" sz="2400" b="1" u="sng" dirty="0" smtClean="0"/>
            <a:t>URNCO</a:t>
          </a:r>
        </a:p>
      </dgm:t>
    </dgm:pt>
    <dgm:pt modelId="{B58635AA-281B-4044-8708-A31C09FCD773}" type="parTrans" cxnId="{636955B0-5545-4C50-8A42-2E761D8F397C}">
      <dgm:prSet/>
      <dgm:spPr/>
      <dgm:t>
        <a:bodyPr/>
        <a:lstStyle/>
        <a:p>
          <a:endParaRPr lang="en-US"/>
        </a:p>
      </dgm:t>
    </dgm:pt>
    <dgm:pt modelId="{964289AB-7818-4BB5-A04D-92A513CB397B}" type="sibTrans" cxnId="{636955B0-5545-4C50-8A42-2E761D8F397C}">
      <dgm:prSet/>
      <dgm:spPr/>
      <dgm:t>
        <a:bodyPr/>
        <a:lstStyle/>
        <a:p>
          <a:endParaRPr lang="en-US"/>
        </a:p>
      </dgm:t>
    </dgm:pt>
    <dgm:pt modelId="{035A4CCF-3E26-4A7D-AFD5-0ADF21558806}">
      <dgm:prSet phldrT="[Text]" custT="1"/>
      <dgm:spPr>
        <a:solidFill>
          <a:srgbClr val="92D050"/>
        </a:solidFill>
      </dgm:spPr>
      <dgm:t>
        <a:bodyPr/>
        <a:lstStyle/>
        <a:p>
          <a:r>
            <a:rPr lang="en-US" sz="2400" b="1" u="sng" dirty="0" smtClean="0"/>
            <a:t>Soldier</a:t>
          </a:r>
        </a:p>
        <a:p>
          <a:r>
            <a:rPr lang="en-US" sz="1000" b="1" dirty="0" smtClean="0"/>
            <a:t> </a:t>
          </a:r>
          <a:endParaRPr lang="en-US" sz="700" dirty="0"/>
        </a:p>
      </dgm:t>
    </dgm:pt>
    <dgm:pt modelId="{D7DFF56D-D3AB-4753-9962-6726AB451DBE}" type="parTrans" cxnId="{D271D72E-4046-4248-9666-F55D5F836708}">
      <dgm:prSet/>
      <dgm:spPr/>
      <dgm:t>
        <a:bodyPr/>
        <a:lstStyle/>
        <a:p>
          <a:endParaRPr lang="en-US"/>
        </a:p>
      </dgm:t>
    </dgm:pt>
    <dgm:pt modelId="{668E6110-A3DC-4F5A-86DA-F5CD8A029FFD}" type="sibTrans" cxnId="{D271D72E-4046-4248-9666-F55D5F836708}">
      <dgm:prSet/>
      <dgm:spPr/>
      <dgm:t>
        <a:bodyPr/>
        <a:lstStyle/>
        <a:p>
          <a:endParaRPr lang="en-US"/>
        </a:p>
      </dgm:t>
    </dgm:pt>
    <dgm:pt modelId="{BA9350E1-5041-40DE-A3C7-EB9B1369D721}">
      <dgm:prSet phldrT="[Text]" custT="1"/>
      <dgm:spPr>
        <a:solidFill>
          <a:srgbClr val="FF0000"/>
        </a:solidFill>
      </dgm:spPr>
      <dgm:t>
        <a:bodyPr/>
        <a:lstStyle/>
        <a:p>
          <a:r>
            <a:rPr lang="en-US" sz="2400" b="1" u="sng" dirty="0" smtClean="0"/>
            <a:t>First Sergeant </a:t>
          </a:r>
        </a:p>
      </dgm:t>
    </dgm:pt>
    <dgm:pt modelId="{75200BA6-E37A-4493-83F6-AC021B26C024}" type="parTrans" cxnId="{3AB5124B-FB1C-454C-B9CF-9985E2C0E19A}">
      <dgm:prSet/>
      <dgm:spPr/>
      <dgm:t>
        <a:bodyPr/>
        <a:lstStyle/>
        <a:p>
          <a:endParaRPr lang="en-US"/>
        </a:p>
      </dgm:t>
    </dgm:pt>
    <dgm:pt modelId="{D95A12F9-0981-452F-B22D-8E4344390735}" type="sibTrans" cxnId="{3AB5124B-FB1C-454C-B9CF-9985E2C0E19A}">
      <dgm:prSet/>
      <dgm:spPr/>
      <dgm:t>
        <a:bodyPr/>
        <a:lstStyle/>
        <a:p>
          <a:endParaRPr lang="en-US"/>
        </a:p>
      </dgm:t>
    </dgm:pt>
    <dgm:pt modelId="{22817239-8919-4599-8D4D-1C3202483B72}">
      <dgm:prSet phldrT="[Text]" custT="1"/>
      <dgm:spPr>
        <a:solidFill>
          <a:srgbClr val="F1C400"/>
        </a:solidFill>
      </dgm:spPr>
      <dgm:t>
        <a:bodyPr/>
        <a:lstStyle/>
        <a:p>
          <a:pPr algn="ctr"/>
          <a:r>
            <a:rPr lang="en-US" sz="2400" b="1" u="sng" dirty="0" smtClean="0"/>
            <a:t> Readiness NCO</a:t>
          </a:r>
        </a:p>
      </dgm:t>
    </dgm:pt>
    <dgm:pt modelId="{A5738B59-3360-4D79-9E83-FBB000840C17}" type="parTrans" cxnId="{53652C21-EF0F-4561-92F1-23534B825389}">
      <dgm:prSet/>
      <dgm:spPr/>
      <dgm:t>
        <a:bodyPr/>
        <a:lstStyle/>
        <a:p>
          <a:endParaRPr lang="en-US"/>
        </a:p>
      </dgm:t>
    </dgm:pt>
    <dgm:pt modelId="{02C9D525-2760-4670-8507-7AD8D04C42A6}" type="sibTrans" cxnId="{53652C21-EF0F-4561-92F1-23534B825389}">
      <dgm:prSet/>
      <dgm:spPr/>
      <dgm:t>
        <a:bodyPr/>
        <a:lstStyle/>
        <a:p>
          <a:endParaRPr lang="en-US"/>
        </a:p>
      </dgm:t>
    </dgm:pt>
    <dgm:pt modelId="{32CFEC85-A6A5-429A-A4F0-D70AA1D16A3B}">
      <dgm:prSet phldrT="[Text]" custT="1"/>
      <dgm:spPr>
        <a:solidFill>
          <a:srgbClr val="7030A0"/>
        </a:solidFill>
      </dgm:spPr>
      <dgm:t>
        <a:bodyPr/>
        <a:lstStyle/>
        <a:p>
          <a:r>
            <a:rPr lang="en-US" sz="2400" b="1" i="0" u="sng" dirty="0" smtClean="0"/>
            <a:t>FLL</a:t>
          </a:r>
        </a:p>
      </dgm:t>
    </dgm:pt>
    <dgm:pt modelId="{EEAE3F54-026B-4C05-B187-B31A89EFE29D}" type="parTrans" cxnId="{62CDBEC3-FDD1-4175-8A92-C9FE13877715}">
      <dgm:prSet/>
      <dgm:spPr/>
      <dgm:t>
        <a:bodyPr/>
        <a:lstStyle/>
        <a:p>
          <a:endParaRPr lang="en-US"/>
        </a:p>
      </dgm:t>
    </dgm:pt>
    <dgm:pt modelId="{EEB03B72-90C5-4236-B5C3-468C7B39B3E2}" type="sibTrans" cxnId="{62CDBEC3-FDD1-4175-8A92-C9FE13877715}">
      <dgm:prSet/>
      <dgm:spPr/>
      <dgm:t>
        <a:bodyPr/>
        <a:lstStyle/>
        <a:p>
          <a:endParaRPr lang="en-US"/>
        </a:p>
      </dgm:t>
    </dgm:pt>
    <dgm:pt modelId="{2889659D-34AB-4218-9DD5-27B6523CB2B1}" type="pres">
      <dgm:prSet presAssocID="{E4FE94AE-D6FC-4B3F-AB59-056F8EC08423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142CF7F-E4BA-4A40-857B-0FE9F42808B8}" type="pres">
      <dgm:prSet presAssocID="{E4FE94AE-D6FC-4B3F-AB59-056F8EC08423}" presName="comp1" presStyleCnt="0"/>
      <dgm:spPr/>
      <dgm:t>
        <a:bodyPr/>
        <a:lstStyle/>
        <a:p>
          <a:endParaRPr lang="en-US"/>
        </a:p>
      </dgm:t>
    </dgm:pt>
    <dgm:pt modelId="{F28C14C9-C18C-4068-9130-7DC76FBB4B3F}" type="pres">
      <dgm:prSet presAssocID="{E4FE94AE-D6FC-4B3F-AB59-056F8EC08423}" presName="circle1" presStyleLbl="node1" presStyleIdx="0" presStyleCnt="6" custScaleX="117728" custScaleY="100000" custLinFactNeighborX="-2321" custLinFactNeighborY="-763"/>
      <dgm:spPr/>
      <dgm:t>
        <a:bodyPr/>
        <a:lstStyle/>
        <a:p>
          <a:endParaRPr lang="en-US"/>
        </a:p>
      </dgm:t>
    </dgm:pt>
    <dgm:pt modelId="{C8680304-2FCD-4F2E-9468-F83FA42E2DAB}" type="pres">
      <dgm:prSet presAssocID="{E4FE94AE-D6FC-4B3F-AB59-056F8EC08423}" presName="c1text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BAD44B-EDD3-4317-B44A-FEC3CE359F02}" type="pres">
      <dgm:prSet presAssocID="{E4FE94AE-D6FC-4B3F-AB59-056F8EC08423}" presName="comp2" presStyleCnt="0"/>
      <dgm:spPr/>
      <dgm:t>
        <a:bodyPr/>
        <a:lstStyle/>
        <a:p>
          <a:endParaRPr lang="en-US"/>
        </a:p>
      </dgm:t>
    </dgm:pt>
    <dgm:pt modelId="{4713CD5D-13DA-42A0-999E-3BF63DC09B27}" type="pres">
      <dgm:prSet presAssocID="{E4FE94AE-D6FC-4B3F-AB59-056F8EC08423}" presName="circle2" presStyleLbl="node1" presStyleIdx="1" presStyleCnt="6" custScaleX="124912" custScaleY="96760" custLinFactNeighborX="-2718" custLinFactNeighborY="80"/>
      <dgm:spPr/>
      <dgm:t>
        <a:bodyPr/>
        <a:lstStyle/>
        <a:p>
          <a:endParaRPr lang="en-US"/>
        </a:p>
      </dgm:t>
    </dgm:pt>
    <dgm:pt modelId="{66DD2A34-E481-49BA-8FE4-F4A89A782E5B}" type="pres">
      <dgm:prSet presAssocID="{E4FE94AE-D6FC-4B3F-AB59-056F8EC08423}" presName="c2text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D9A44F-7AC1-4D91-A926-96BF04E04297}" type="pres">
      <dgm:prSet presAssocID="{E4FE94AE-D6FC-4B3F-AB59-056F8EC08423}" presName="comp3" presStyleCnt="0"/>
      <dgm:spPr/>
      <dgm:t>
        <a:bodyPr/>
        <a:lstStyle/>
        <a:p>
          <a:endParaRPr lang="en-US"/>
        </a:p>
      </dgm:t>
    </dgm:pt>
    <dgm:pt modelId="{00CD6323-70A4-4550-86DD-0FB385F3196B}" type="pres">
      <dgm:prSet presAssocID="{E4FE94AE-D6FC-4B3F-AB59-056F8EC08423}" presName="circle3" presStyleLbl="node1" presStyleIdx="2" presStyleCnt="6" custScaleX="134543" custScaleY="91359" custLinFactNeighborX="-2221" custLinFactNeighborY="1154"/>
      <dgm:spPr/>
      <dgm:t>
        <a:bodyPr/>
        <a:lstStyle/>
        <a:p>
          <a:endParaRPr lang="en-US"/>
        </a:p>
      </dgm:t>
    </dgm:pt>
    <dgm:pt modelId="{A41231EC-F9B3-4E40-A720-23BF57E65B70}" type="pres">
      <dgm:prSet presAssocID="{E4FE94AE-D6FC-4B3F-AB59-056F8EC08423}" presName="c3text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B2AA6A-5FCE-4AE5-9B09-8A519D4CB453}" type="pres">
      <dgm:prSet presAssocID="{E4FE94AE-D6FC-4B3F-AB59-056F8EC08423}" presName="comp4" presStyleCnt="0"/>
      <dgm:spPr/>
      <dgm:t>
        <a:bodyPr/>
        <a:lstStyle/>
        <a:p>
          <a:endParaRPr lang="en-US"/>
        </a:p>
      </dgm:t>
    </dgm:pt>
    <dgm:pt modelId="{67433DD4-E233-4E3C-95CB-3291B7850E5D}" type="pres">
      <dgm:prSet presAssocID="{E4FE94AE-D6FC-4B3F-AB59-056F8EC08423}" presName="circle4" presStyleLbl="node1" presStyleIdx="3" presStyleCnt="6" custAng="0" custScaleX="149284" custScaleY="92605" custLinFactNeighborX="-1644" custLinFactNeighborY="3132"/>
      <dgm:spPr/>
      <dgm:t>
        <a:bodyPr/>
        <a:lstStyle/>
        <a:p>
          <a:endParaRPr lang="en-US"/>
        </a:p>
      </dgm:t>
    </dgm:pt>
    <dgm:pt modelId="{D7466413-3B8B-4D4C-B876-553F5873D12A}" type="pres">
      <dgm:prSet presAssocID="{E4FE94AE-D6FC-4B3F-AB59-056F8EC08423}" presName="c4text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D9AF40-2E4D-4213-8949-420B238AE658}" type="pres">
      <dgm:prSet presAssocID="{E4FE94AE-D6FC-4B3F-AB59-056F8EC08423}" presName="comp5" presStyleCnt="0"/>
      <dgm:spPr/>
      <dgm:t>
        <a:bodyPr/>
        <a:lstStyle/>
        <a:p>
          <a:endParaRPr lang="en-US"/>
        </a:p>
      </dgm:t>
    </dgm:pt>
    <dgm:pt modelId="{10368878-9B3C-426F-AD22-B872B2D7D626}" type="pres">
      <dgm:prSet presAssocID="{E4FE94AE-D6FC-4B3F-AB59-056F8EC08423}" presName="circle5" presStyleLbl="node1" presStyleIdx="4" presStyleCnt="6" custScaleX="186746" custScaleY="84601" custLinFactNeighborX="-2242" custLinFactNeighborY="7311"/>
      <dgm:spPr/>
      <dgm:t>
        <a:bodyPr/>
        <a:lstStyle/>
        <a:p>
          <a:endParaRPr lang="en-US"/>
        </a:p>
      </dgm:t>
    </dgm:pt>
    <dgm:pt modelId="{3A453CA7-D764-4E22-9EA1-EAA0EB758489}" type="pres">
      <dgm:prSet presAssocID="{E4FE94AE-D6FC-4B3F-AB59-056F8EC08423}" presName="c5text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C7DAB1-330F-4C88-9B67-7CA2222F19AC}" type="pres">
      <dgm:prSet presAssocID="{E4FE94AE-D6FC-4B3F-AB59-056F8EC08423}" presName="comp6" presStyleCnt="0"/>
      <dgm:spPr/>
      <dgm:t>
        <a:bodyPr/>
        <a:lstStyle/>
        <a:p>
          <a:endParaRPr lang="en-US"/>
        </a:p>
      </dgm:t>
    </dgm:pt>
    <dgm:pt modelId="{DDB9C628-7688-46C5-8A5D-396681FDB1DC}" type="pres">
      <dgm:prSet presAssocID="{E4FE94AE-D6FC-4B3F-AB59-056F8EC08423}" presName="circle6" presStyleLbl="node1" presStyleIdx="5" presStyleCnt="6" custScaleX="157034" custScaleY="76543" custLinFactNeighborX="-6776" custLinFactNeighborY="11267"/>
      <dgm:spPr/>
      <dgm:t>
        <a:bodyPr/>
        <a:lstStyle/>
        <a:p>
          <a:endParaRPr lang="en-US"/>
        </a:p>
      </dgm:t>
    </dgm:pt>
    <dgm:pt modelId="{1E9D90B3-A48E-4031-85F5-8716193DF3BA}" type="pres">
      <dgm:prSet presAssocID="{E4FE94AE-D6FC-4B3F-AB59-056F8EC08423}" presName="c6text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1B2EDEA-649F-49D8-B508-8008E9556A62}" srcId="{E4FE94AE-D6FC-4B3F-AB59-056F8EC08423}" destId="{F7797852-B850-484C-8B98-8B91BE90990B}" srcOrd="0" destOrd="0" parTransId="{48ABD798-77CD-4149-B700-3A2A2B05BD9C}" sibTransId="{9C121300-4B87-4755-B06A-9451CE6416BB}"/>
    <dgm:cxn modelId="{3E35C50D-9380-4A20-8C2A-EA0F372A7CE3}" type="presOf" srcId="{0C76DAA6-7346-48EF-808D-77B22A46E922}" destId="{00CD6323-70A4-4550-86DD-0FB385F3196B}" srcOrd="0" destOrd="0" presId="urn:microsoft.com/office/officeart/2005/8/layout/venn2"/>
    <dgm:cxn modelId="{ED1BA914-D172-4A18-B097-0AB057A5C1FD}" type="presOf" srcId="{035A4CCF-3E26-4A7D-AFD5-0ADF21558806}" destId="{1E9D90B3-A48E-4031-85F5-8716193DF3BA}" srcOrd="1" destOrd="0" presId="urn:microsoft.com/office/officeart/2005/8/layout/venn2"/>
    <dgm:cxn modelId="{6305D262-5654-4988-B408-0B1ECB2FA2D9}" type="presOf" srcId="{32CFEC85-A6A5-429A-A4F0-D70AA1D16A3B}" destId="{3A453CA7-D764-4E22-9EA1-EAA0EB758489}" srcOrd="1" destOrd="0" presId="urn:microsoft.com/office/officeart/2005/8/layout/venn2"/>
    <dgm:cxn modelId="{3AB5124B-FB1C-454C-B9CF-9985E2C0E19A}" srcId="{E4FE94AE-D6FC-4B3F-AB59-056F8EC08423}" destId="{BA9350E1-5041-40DE-A3C7-EB9B1369D721}" srcOrd="1" destOrd="0" parTransId="{75200BA6-E37A-4493-83F6-AC021B26C024}" sibTransId="{D95A12F9-0981-452F-B22D-8E4344390735}"/>
    <dgm:cxn modelId="{0BEDAF01-BC18-4E62-A799-FF019BECD60A}" type="presOf" srcId="{035A4CCF-3E26-4A7D-AFD5-0ADF21558806}" destId="{DDB9C628-7688-46C5-8A5D-396681FDB1DC}" srcOrd="0" destOrd="0" presId="urn:microsoft.com/office/officeart/2005/8/layout/venn2"/>
    <dgm:cxn modelId="{34299012-8710-4641-88E1-D408742218FD}" type="presOf" srcId="{F7797852-B850-484C-8B98-8B91BE90990B}" destId="{C8680304-2FCD-4F2E-9468-F83FA42E2DAB}" srcOrd="1" destOrd="0" presId="urn:microsoft.com/office/officeart/2005/8/layout/venn2"/>
    <dgm:cxn modelId="{67ED190B-D5A6-424A-8C80-20B78DCC7DBB}" type="presOf" srcId="{F7797852-B850-484C-8B98-8B91BE90990B}" destId="{F28C14C9-C18C-4068-9130-7DC76FBB4B3F}" srcOrd="0" destOrd="0" presId="urn:microsoft.com/office/officeart/2005/8/layout/venn2"/>
    <dgm:cxn modelId="{ED9699A4-5B21-4979-894B-BE2480A9D0B1}" type="presOf" srcId="{0C76DAA6-7346-48EF-808D-77B22A46E922}" destId="{A41231EC-F9B3-4E40-A720-23BF57E65B70}" srcOrd="1" destOrd="0" presId="urn:microsoft.com/office/officeart/2005/8/layout/venn2"/>
    <dgm:cxn modelId="{D271D72E-4046-4248-9666-F55D5F836708}" srcId="{E4FE94AE-D6FC-4B3F-AB59-056F8EC08423}" destId="{035A4CCF-3E26-4A7D-AFD5-0ADF21558806}" srcOrd="5" destOrd="0" parTransId="{D7DFF56D-D3AB-4753-9962-6726AB451DBE}" sibTransId="{668E6110-A3DC-4F5A-86DA-F5CD8A029FFD}"/>
    <dgm:cxn modelId="{14BC81AE-BAE3-4C7F-BD18-343BE2F0C043}" type="presOf" srcId="{22817239-8919-4599-8D4D-1C3202483B72}" destId="{67433DD4-E233-4E3C-95CB-3291B7850E5D}" srcOrd="0" destOrd="0" presId="urn:microsoft.com/office/officeart/2005/8/layout/venn2"/>
    <dgm:cxn modelId="{636955B0-5545-4C50-8A42-2E761D8F397C}" srcId="{E4FE94AE-D6FC-4B3F-AB59-056F8EC08423}" destId="{0C76DAA6-7346-48EF-808D-77B22A46E922}" srcOrd="2" destOrd="0" parTransId="{B58635AA-281B-4044-8708-A31C09FCD773}" sibTransId="{964289AB-7818-4BB5-A04D-92A513CB397B}"/>
    <dgm:cxn modelId="{43F1FD99-D418-464C-B4EF-3D75D6F87A43}" type="presOf" srcId="{32CFEC85-A6A5-429A-A4F0-D70AA1D16A3B}" destId="{10368878-9B3C-426F-AD22-B872B2D7D626}" srcOrd="0" destOrd="0" presId="urn:microsoft.com/office/officeart/2005/8/layout/venn2"/>
    <dgm:cxn modelId="{62CDBEC3-FDD1-4175-8A92-C9FE13877715}" srcId="{E4FE94AE-D6FC-4B3F-AB59-056F8EC08423}" destId="{32CFEC85-A6A5-429A-A4F0-D70AA1D16A3B}" srcOrd="4" destOrd="0" parTransId="{EEAE3F54-026B-4C05-B187-B31A89EFE29D}" sibTransId="{EEB03B72-90C5-4236-B5C3-468C7B39B3E2}"/>
    <dgm:cxn modelId="{9961DCB1-5A34-4E97-A7AD-293530284BC8}" type="presOf" srcId="{BA9350E1-5041-40DE-A3C7-EB9B1369D721}" destId="{4713CD5D-13DA-42A0-999E-3BF63DC09B27}" srcOrd="0" destOrd="0" presId="urn:microsoft.com/office/officeart/2005/8/layout/venn2"/>
    <dgm:cxn modelId="{AAEB01DD-712F-4081-A937-4A20189465AB}" type="presOf" srcId="{BA9350E1-5041-40DE-A3C7-EB9B1369D721}" destId="{66DD2A34-E481-49BA-8FE4-F4A89A782E5B}" srcOrd="1" destOrd="0" presId="urn:microsoft.com/office/officeart/2005/8/layout/venn2"/>
    <dgm:cxn modelId="{53652C21-EF0F-4561-92F1-23534B825389}" srcId="{E4FE94AE-D6FC-4B3F-AB59-056F8EC08423}" destId="{22817239-8919-4599-8D4D-1C3202483B72}" srcOrd="3" destOrd="0" parTransId="{A5738B59-3360-4D79-9E83-FBB000840C17}" sibTransId="{02C9D525-2760-4670-8507-7AD8D04C42A6}"/>
    <dgm:cxn modelId="{6D2005A9-370B-44B1-9CB4-9F5D13671F77}" type="presOf" srcId="{E4FE94AE-D6FC-4B3F-AB59-056F8EC08423}" destId="{2889659D-34AB-4218-9DD5-27B6523CB2B1}" srcOrd="0" destOrd="0" presId="urn:microsoft.com/office/officeart/2005/8/layout/venn2"/>
    <dgm:cxn modelId="{7C522AE8-50EE-41B7-9FC4-B89FA83CB15B}" type="presOf" srcId="{22817239-8919-4599-8D4D-1C3202483B72}" destId="{D7466413-3B8B-4D4C-B876-553F5873D12A}" srcOrd="1" destOrd="0" presId="urn:microsoft.com/office/officeart/2005/8/layout/venn2"/>
    <dgm:cxn modelId="{D147A6FC-0C99-4587-A303-14A0E31E72B4}" type="presParOf" srcId="{2889659D-34AB-4218-9DD5-27B6523CB2B1}" destId="{7142CF7F-E4BA-4A40-857B-0FE9F42808B8}" srcOrd="0" destOrd="0" presId="urn:microsoft.com/office/officeart/2005/8/layout/venn2"/>
    <dgm:cxn modelId="{82C8D64A-FF93-4C9C-95B7-DA7D361FBFEA}" type="presParOf" srcId="{7142CF7F-E4BA-4A40-857B-0FE9F42808B8}" destId="{F28C14C9-C18C-4068-9130-7DC76FBB4B3F}" srcOrd="0" destOrd="0" presId="urn:microsoft.com/office/officeart/2005/8/layout/venn2"/>
    <dgm:cxn modelId="{E89B266B-0F1B-4D45-ACE9-5F8FF1161411}" type="presParOf" srcId="{7142CF7F-E4BA-4A40-857B-0FE9F42808B8}" destId="{C8680304-2FCD-4F2E-9468-F83FA42E2DAB}" srcOrd="1" destOrd="0" presId="urn:microsoft.com/office/officeart/2005/8/layout/venn2"/>
    <dgm:cxn modelId="{5043AE14-7A50-4F9B-B1ED-CCA065451D08}" type="presParOf" srcId="{2889659D-34AB-4218-9DD5-27B6523CB2B1}" destId="{C5BAD44B-EDD3-4317-B44A-FEC3CE359F02}" srcOrd="1" destOrd="0" presId="urn:microsoft.com/office/officeart/2005/8/layout/venn2"/>
    <dgm:cxn modelId="{A0E41829-12E5-495B-8265-105C5285292C}" type="presParOf" srcId="{C5BAD44B-EDD3-4317-B44A-FEC3CE359F02}" destId="{4713CD5D-13DA-42A0-999E-3BF63DC09B27}" srcOrd="0" destOrd="0" presId="urn:microsoft.com/office/officeart/2005/8/layout/venn2"/>
    <dgm:cxn modelId="{4B2688BF-A008-46CF-BCD7-03077BE6F553}" type="presParOf" srcId="{C5BAD44B-EDD3-4317-B44A-FEC3CE359F02}" destId="{66DD2A34-E481-49BA-8FE4-F4A89A782E5B}" srcOrd="1" destOrd="0" presId="urn:microsoft.com/office/officeart/2005/8/layout/venn2"/>
    <dgm:cxn modelId="{557ECF3B-41D3-4F0C-8E68-B34DADDC1A52}" type="presParOf" srcId="{2889659D-34AB-4218-9DD5-27B6523CB2B1}" destId="{D7D9A44F-7AC1-4D91-A926-96BF04E04297}" srcOrd="2" destOrd="0" presId="urn:microsoft.com/office/officeart/2005/8/layout/venn2"/>
    <dgm:cxn modelId="{04F42176-A39B-44DA-A8C6-276D3D0FAFAB}" type="presParOf" srcId="{D7D9A44F-7AC1-4D91-A926-96BF04E04297}" destId="{00CD6323-70A4-4550-86DD-0FB385F3196B}" srcOrd="0" destOrd="0" presId="urn:microsoft.com/office/officeart/2005/8/layout/venn2"/>
    <dgm:cxn modelId="{26BA0A5E-C2E7-4C3C-B962-3A17EEC41058}" type="presParOf" srcId="{D7D9A44F-7AC1-4D91-A926-96BF04E04297}" destId="{A41231EC-F9B3-4E40-A720-23BF57E65B70}" srcOrd="1" destOrd="0" presId="urn:microsoft.com/office/officeart/2005/8/layout/venn2"/>
    <dgm:cxn modelId="{8A209164-39D7-41F4-85C7-144084388020}" type="presParOf" srcId="{2889659D-34AB-4218-9DD5-27B6523CB2B1}" destId="{48B2AA6A-5FCE-4AE5-9B09-8A519D4CB453}" srcOrd="3" destOrd="0" presId="urn:microsoft.com/office/officeart/2005/8/layout/venn2"/>
    <dgm:cxn modelId="{00CB8A74-4C35-4691-B75F-BA93466C71EA}" type="presParOf" srcId="{48B2AA6A-5FCE-4AE5-9B09-8A519D4CB453}" destId="{67433DD4-E233-4E3C-95CB-3291B7850E5D}" srcOrd="0" destOrd="0" presId="urn:microsoft.com/office/officeart/2005/8/layout/venn2"/>
    <dgm:cxn modelId="{7DB3A191-8D5A-4BA8-9A28-90DCBA3BD6F4}" type="presParOf" srcId="{48B2AA6A-5FCE-4AE5-9B09-8A519D4CB453}" destId="{D7466413-3B8B-4D4C-B876-553F5873D12A}" srcOrd="1" destOrd="0" presId="urn:microsoft.com/office/officeart/2005/8/layout/venn2"/>
    <dgm:cxn modelId="{C7FBB302-FC8A-482C-9752-B5B11234D9D6}" type="presParOf" srcId="{2889659D-34AB-4218-9DD5-27B6523CB2B1}" destId="{2FD9AF40-2E4D-4213-8949-420B238AE658}" srcOrd="4" destOrd="0" presId="urn:microsoft.com/office/officeart/2005/8/layout/venn2"/>
    <dgm:cxn modelId="{BE75D81C-8850-45D6-A585-516EF9BCCC7C}" type="presParOf" srcId="{2FD9AF40-2E4D-4213-8949-420B238AE658}" destId="{10368878-9B3C-426F-AD22-B872B2D7D626}" srcOrd="0" destOrd="0" presId="urn:microsoft.com/office/officeart/2005/8/layout/venn2"/>
    <dgm:cxn modelId="{69935B84-5FC5-4DBB-AA67-C762F4AB7CBA}" type="presParOf" srcId="{2FD9AF40-2E4D-4213-8949-420B238AE658}" destId="{3A453CA7-D764-4E22-9EA1-EAA0EB758489}" srcOrd="1" destOrd="0" presId="urn:microsoft.com/office/officeart/2005/8/layout/venn2"/>
    <dgm:cxn modelId="{9D9802E6-E785-4C24-AD03-603B33EE71F3}" type="presParOf" srcId="{2889659D-34AB-4218-9DD5-27B6523CB2B1}" destId="{F2C7DAB1-330F-4C88-9B67-7CA2222F19AC}" srcOrd="5" destOrd="0" presId="urn:microsoft.com/office/officeart/2005/8/layout/venn2"/>
    <dgm:cxn modelId="{B82EFE56-02F6-4E96-999E-4900F11E67BD}" type="presParOf" srcId="{F2C7DAB1-330F-4C88-9B67-7CA2222F19AC}" destId="{DDB9C628-7688-46C5-8A5D-396681FDB1DC}" srcOrd="0" destOrd="0" presId="urn:microsoft.com/office/officeart/2005/8/layout/venn2"/>
    <dgm:cxn modelId="{E39E7DAF-6DAD-4361-BF09-99772FB0B842}" type="presParOf" srcId="{F2C7DAB1-330F-4C88-9B67-7CA2222F19AC}" destId="{1E9D90B3-A48E-4031-85F5-8716193DF3BA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43BDBC6-E736-4B7C-8DD6-16EFA8A39F29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FD5A7158-91EE-4F8C-9550-FC2309B41B96}">
      <dgm:prSet/>
      <dgm:spPr/>
      <dgm:t>
        <a:bodyPr/>
        <a:lstStyle/>
        <a:p>
          <a:pPr rtl="0"/>
          <a:r>
            <a:rPr lang="en-US" smtClean="0"/>
            <a:t>NGR 601-1</a:t>
          </a:r>
          <a:endParaRPr lang="en-US"/>
        </a:p>
      </dgm:t>
    </dgm:pt>
    <dgm:pt modelId="{FDC1064E-70A8-4032-936D-5FF9BEE9115F}" type="parTrans" cxnId="{327B678B-71F5-47D7-97EF-8061AC425565}">
      <dgm:prSet/>
      <dgm:spPr/>
      <dgm:t>
        <a:bodyPr/>
        <a:lstStyle/>
        <a:p>
          <a:endParaRPr lang="en-US"/>
        </a:p>
      </dgm:t>
    </dgm:pt>
    <dgm:pt modelId="{6A668705-2A36-4EA7-ABD6-2F4D84412CA8}" type="sibTrans" cxnId="{327B678B-71F5-47D7-97EF-8061AC425565}">
      <dgm:prSet/>
      <dgm:spPr/>
      <dgm:t>
        <a:bodyPr/>
        <a:lstStyle/>
        <a:p>
          <a:endParaRPr lang="en-US"/>
        </a:p>
      </dgm:t>
    </dgm:pt>
    <dgm:pt modelId="{DA0CEA6D-62B6-478B-A54A-B3AC12903D66}">
      <dgm:prSet/>
      <dgm:spPr/>
      <dgm:t>
        <a:bodyPr/>
        <a:lstStyle/>
        <a:p>
          <a:pPr rtl="0"/>
          <a:r>
            <a:rPr lang="en-US" smtClean="0"/>
            <a:t>Para 1-5 (2)</a:t>
          </a:r>
          <a:endParaRPr lang="en-US"/>
        </a:p>
      </dgm:t>
    </dgm:pt>
    <dgm:pt modelId="{237103E1-F619-43F7-85F0-E1E38DBA3FBF}" type="parTrans" cxnId="{B92CA5AF-61A6-4858-95CC-96AB04ED4E5C}">
      <dgm:prSet/>
      <dgm:spPr/>
      <dgm:t>
        <a:bodyPr/>
        <a:lstStyle/>
        <a:p>
          <a:endParaRPr lang="en-US"/>
        </a:p>
      </dgm:t>
    </dgm:pt>
    <dgm:pt modelId="{D45C1121-B96D-4009-9889-BB1F9489A235}" type="sibTrans" cxnId="{B92CA5AF-61A6-4858-95CC-96AB04ED4E5C}">
      <dgm:prSet/>
      <dgm:spPr/>
      <dgm:t>
        <a:bodyPr/>
        <a:lstStyle/>
        <a:p>
          <a:endParaRPr lang="en-US"/>
        </a:p>
      </dgm:t>
    </dgm:pt>
    <dgm:pt modelId="{F159BED1-E4B7-45AA-97C8-AF6DDECE3164}">
      <dgm:prSet/>
      <dgm:spPr/>
      <dgm:t>
        <a:bodyPr/>
        <a:lstStyle/>
        <a:p>
          <a:pPr rtl="0"/>
          <a:r>
            <a:rPr lang="en-US" smtClean="0"/>
            <a:t>Para 6-11</a:t>
          </a:r>
          <a:endParaRPr lang="en-US"/>
        </a:p>
      </dgm:t>
    </dgm:pt>
    <dgm:pt modelId="{8C55E709-0F3B-43C4-BBCA-314C8F0B042C}" type="parTrans" cxnId="{EC393698-A06C-49B2-97AC-D50B5296B124}">
      <dgm:prSet/>
      <dgm:spPr/>
      <dgm:t>
        <a:bodyPr/>
        <a:lstStyle/>
        <a:p>
          <a:endParaRPr lang="en-US"/>
        </a:p>
      </dgm:t>
    </dgm:pt>
    <dgm:pt modelId="{2DFD2A22-9CA3-40DA-817E-E6941B2F0F7A}" type="sibTrans" cxnId="{EC393698-A06C-49B2-97AC-D50B5296B124}">
      <dgm:prSet/>
      <dgm:spPr/>
      <dgm:t>
        <a:bodyPr/>
        <a:lstStyle/>
        <a:p>
          <a:endParaRPr lang="en-US"/>
        </a:p>
      </dgm:t>
    </dgm:pt>
    <dgm:pt modelId="{B3784771-6D99-453A-ABF0-AFEB62C01CE9}">
      <dgm:prSet/>
      <dgm:spPr/>
      <dgm:t>
        <a:bodyPr/>
        <a:lstStyle/>
        <a:p>
          <a:pPr rtl="0"/>
          <a:r>
            <a:rPr lang="en-US" smtClean="0"/>
            <a:t>Para 2-10 a. (1) (7)</a:t>
          </a:r>
          <a:endParaRPr lang="en-US"/>
        </a:p>
      </dgm:t>
    </dgm:pt>
    <dgm:pt modelId="{55EEF2DA-8CBF-4694-9264-428A8EEE4BFB}" type="parTrans" cxnId="{1D5F5CDA-3E11-4EDA-85DE-74CF3D06B827}">
      <dgm:prSet/>
      <dgm:spPr/>
      <dgm:t>
        <a:bodyPr/>
        <a:lstStyle/>
        <a:p>
          <a:endParaRPr lang="en-US"/>
        </a:p>
      </dgm:t>
    </dgm:pt>
    <dgm:pt modelId="{BA1947CC-2A2E-4CD6-9FE4-9C4CD81594CB}" type="sibTrans" cxnId="{1D5F5CDA-3E11-4EDA-85DE-74CF3D06B827}">
      <dgm:prSet/>
      <dgm:spPr/>
      <dgm:t>
        <a:bodyPr/>
        <a:lstStyle/>
        <a:p>
          <a:endParaRPr lang="en-US"/>
        </a:p>
      </dgm:t>
    </dgm:pt>
    <dgm:pt modelId="{83177DF4-175B-4FB5-BFCB-85E1F69B2CD3}">
      <dgm:prSet/>
      <dgm:spPr/>
      <dgm:t>
        <a:bodyPr/>
        <a:lstStyle/>
        <a:p>
          <a:pPr rtl="0"/>
          <a:r>
            <a:rPr lang="en-US" smtClean="0"/>
            <a:t>Para 2-10 b. (6)</a:t>
          </a:r>
          <a:endParaRPr lang="en-US"/>
        </a:p>
      </dgm:t>
    </dgm:pt>
    <dgm:pt modelId="{623A108D-317A-4659-AB32-AFC7EAA1E272}" type="parTrans" cxnId="{AA5A09A7-9DDB-4FE7-93BA-86A1026F72BB}">
      <dgm:prSet/>
      <dgm:spPr/>
      <dgm:t>
        <a:bodyPr/>
        <a:lstStyle/>
        <a:p>
          <a:endParaRPr lang="en-US"/>
        </a:p>
      </dgm:t>
    </dgm:pt>
    <dgm:pt modelId="{5A0C018B-BD80-4109-BF7E-F2DDA0CE7298}" type="sibTrans" cxnId="{AA5A09A7-9DDB-4FE7-93BA-86A1026F72BB}">
      <dgm:prSet/>
      <dgm:spPr/>
      <dgm:t>
        <a:bodyPr/>
        <a:lstStyle/>
        <a:p>
          <a:endParaRPr lang="en-US"/>
        </a:p>
      </dgm:t>
    </dgm:pt>
    <dgm:pt modelId="{4F733DC4-5DAD-41DC-BEFA-9A3C880F79CC}">
      <dgm:prSet/>
      <dgm:spPr/>
      <dgm:t>
        <a:bodyPr/>
        <a:lstStyle/>
        <a:p>
          <a:pPr rtl="0"/>
          <a:r>
            <a:rPr lang="en-US" smtClean="0"/>
            <a:t>NG Pam 601-1</a:t>
          </a:r>
          <a:endParaRPr lang="en-US"/>
        </a:p>
      </dgm:t>
    </dgm:pt>
    <dgm:pt modelId="{F813C147-507B-4895-A1CE-2E00F5D1DBAB}" type="parTrans" cxnId="{50C582FE-1515-4CD6-B493-EFBD367D65A5}">
      <dgm:prSet/>
      <dgm:spPr/>
      <dgm:t>
        <a:bodyPr/>
        <a:lstStyle/>
        <a:p>
          <a:endParaRPr lang="en-US"/>
        </a:p>
      </dgm:t>
    </dgm:pt>
    <dgm:pt modelId="{12377554-1973-4C87-8A06-059141DDDC92}" type="sibTrans" cxnId="{50C582FE-1515-4CD6-B493-EFBD367D65A5}">
      <dgm:prSet/>
      <dgm:spPr/>
      <dgm:t>
        <a:bodyPr/>
        <a:lstStyle/>
        <a:p>
          <a:endParaRPr lang="en-US"/>
        </a:p>
      </dgm:t>
    </dgm:pt>
    <dgm:pt modelId="{CE2D6021-5904-40A3-9016-46DAD915B936}">
      <dgm:prSet/>
      <dgm:spPr/>
      <dgm:t>
        <a:bodyPr/>
        <a:lstStyle/>
        <a:p>
          <a:pPr rtl="0"/>
          <a:r>
            <a:rPr lang="en-US" smtClean="0"/>
            <a:t>Para 3-3</a:t>
          </a:r>
          <a:endParaRPr lang="en-US"/>
        </a:p>
      </dgm:t>
    </dgm:pt>
    <dgm:pt modelId="{DFDED17A-7819-476D-8B49-8516B195215B}" type="parTrans" cxnId="{DA9CE770-7E39-4587-BF19-E7F4160CE5DA}">
      <dgm:prSet/>
      <dgm:spPr/>
      <dgm:t>
        <a:bodyPr/>
        <a:lstStyle/>
        <a:p>
          <a:endParaRPr lang="en-US"/>
        </a:p>
      </dgm:t>
    </dgm:pt>
    <dgm:pt modelId="{6C22CDD3-5E98-4CAC-B734-E297A10D5812}" type="sibTrans" cxnId="{DA9CE770-7E39-4587-BF19-E7F4160CE5DA}">
      <dgm:prSet/>
      <dgm:spPr/>
      <dgm:t>
        <a:bodyPr/>
        <a:lstStyle/>
        <a:p>
          <a:endParaRPr lang="en-US"/>
        </a:p>
      </dgm:t>
    </dgm:pt>
    <dgm:pt modelId="{D792AAE9-C736-4C7C-AD2E-E666AA40E613}">
      <dgm:prSet/>
      <dgm:spPr/>
      <dgm:t>
        <a:bodyPr/>
        <a:lstStyle/>
        <a:p>
          <a:pPr rtl="0"/>
          <a:r>
            <a:rPr lang="en-US" smtClean="0"/>
            <a:t>Para 3-5</a:t>
          </a:r>
          <a:endParaRPr lang="en-US"/>
        </a:p>
      </dgm:t>
    </dgm:pt>
    <dgm:pt modelId="{0017A6DE-EA9D-454C-84E0-9CFBF8635F2C}" type="parTrans" cxnId="{AE92F31A-1592-43EC-8651-C9EE9768FEE2}">
      <dgm:prSet/>
      <dgm:spPr/>
      <dgm:t>
        <a:bodyPr/>
        <a:lstStyle/>
        <a:p>
          <a:endParaRPr lang="en-US"/>
        </a:p>
      </dgm:t>
    </dgm:pt>
    <dgm:pt modelId="{D1DE7C00-F969-4C60-9CED-C25F73296BFA}" type="sibTrans" cxnId="{AE92F31A-1592-43EC-8651-C9EE9768FEE2}">
      <dgm:prSet/>
      <dgm:spPr/>
      <dgm:t>
        <a:bodyPr/>
        <a:lstStyle/>
        <a:p>
          <a:endParaRPr lang="en-US"/>
        </a:p>
      </dgm:t>
    </dgm:pt>
    <dgm:pt modelId="{60C7CCF8-899C-4814-A167-E4AC73F68FD4}">
      <dgm:prSet/>
      <dgm:spPr/>
      <dgm:t>
        <a:bodyPr/>
        <a:lstStyle/>
        <a:p>
          <a:pPr rtl="0"/>
          <a:r>
            <a:rPr lang="en-US" smtClean="0"/>
            <a:t>PPOM 19-035</a:t>
          </a:r>
          <a:endParaRPr lang="en-US"/>
        </a:p>
      </dgm:t>
    </dgm:pt>
    <dgm:pt modelId="{12C2D2B8-7601-4F94-9088-9E41866D1D84}" type="parTrans" cxnId="{77888CFA-F8E8-431D-B9DB-8979F7E95FDB}">
      <dgm:prSet/>
      <dgm:spPr/>
      <dgm:t>
        <a:bodyPr/>
        <a:lstStyle/>
        <a:p>
          <a:endParaRPr lang="en-US"/>
        </a:p>
      </dgm:t>
    </dgm:pt>
    <dgm:pt modelId="{9186E4B0-7F45-4CE8-9EB1-4154F4D8C193}" type="sibTrans" cxnId="{77888CFA-F8E8-431D-B9DB-8979F7E95FDB}">
      <dgm:prSet/>
      <dgm:spPr/>
      <dgm:t>
        <a:bodyPr/>
        <a:lstStyle/>
        <a:p>
          <a:endParaRPr lang="en-US"/>
        </a:p>
      </dgm:t>
    </dgm:pt>
    <dgm:pt modelId="{221E6AEC-734F-4D15-BBAA-A004800D0F15}">
      <dgm:prSet/>
      <dgm:spPr/>
      <dgm:t>
        <a:bodyPr/>
        <a:lstStyle/>
        <a:p>
          <a:pPr rtl="0"/>
          <a:r>
            <a:rPr lang="en-US" smtClean="0"/>
            <a:t>Paragraphs 2 - 8</a:t>
          </a:r>
          <a:endParaRPr lang="en-US"/>
        </a:p>
      </dgm:t>
    </dgm:pt>
    <dgm:pt modelId="{2087F9F2-46E2-4456-A48A-C2C66B43C9B8}" type="parTrans" cxnId="{0BF5FE68-E53A-4D68-B65A-25C49AC1E79E}">
      <dgm:prSet/>
      <dgm:spPr/>
      <dgm:t>
        <a:bodyPr/>
        <a:lstStyle/>
        <a:p>
          <a:endParaRPr lang="en-US"/>
        </a:p>
      </dgm:t>
    </dgm:pt>
    <dgm:pt modelId="{165EAA4A-8683-4EC8-8FEE-5664ABD4BA34}" type="sibTrans" cxnId="{0BF5FE68-E53A-4D68-B65A-25C49AC1E79E}">
      <dgm:prSet/>
      <dgm:spPr/>
      <dgm:t>
        <a:bodyPr/>
        <a:lstStyle/>
        <a:p>
          <a:endParaRPr lang="en-US"/>
        </a:p>
      </dgm:t>
    </dgm:pt>
    <dgm:pt modelId="{402EB358-DD69-422D-B552-BC0672E151F7}">
      <dgm:prSet/>
      <dgm:spPr/>
      <dgm:t>
        <a:bodyPr/>
        <a:lstStyle/>
        <a:p>
          <a:pPr rtl="0"/>
          <a:r>
            <a:rPr lang="en-US" smtClean="0"/>
            <a:t>Retention Leaders Guide</a:t>
          </a:r>
          <a:endParaRPr lang="en-US"/>
        </a:p>
      </dgm:t>
    </dgm:pt>
    <dgm:pt modelId="{EB8B1D7C-DCD6-41FD-AC46-C2CF737D7142}" type="parTrans" cxnId="{509D8BB1-0A53-48CC-B6E3-2ED485A7FD78}">
      <dgm:prSet/>
      <dgm:spPr/>
      <dgm:t>
        <a:bodyPr/>
        <a:lstStyle/>
        <a:p>
          <a:endParaRPr lang="en-US"/>
        </a:p>
      </dgm:t>
    </dgm:pt>
    <dgm:pt modelId="{30E4A4B8-884B-41F6-A064-2AB9F9B55683}" type="sibTrans" cxnId="{509D8BB1-0A53-48CC-B6E3-2ED485A7FD78}">
      <dgm:prSet/>
      <dgm:spPr/>
      <dgm:t>
        <a:bodyPr/>
        <a:lstStyle/>
        <a:p>
          <a:endParaRPr lang="en-US"/>
        </a:p>
      </dgm:t>
    </dgm:pt>
    <dgm:pt modelId="{40F1C9EB-99C8-4DB8-959D-C0806778CBF6}">
      <dgm:prSet/>
      <dgm:spPr/>
      <dgm:t>
        <a:bodyPr/>
        <a:lstStyle/>
        <a:p>
          <a:pPr rtl="0"/>
          <a:r>
            <a:rPr lang="en-US" smtClean="0"/>
            <a:t>Para 5-3 (a-e)</a:t>
          </a:r>
          <a:endParaRPr lang="en-US"/>
        </a:p>
      </dgm:t>
    </dgm:pt>
    <dgm:pt modelId="{F9726242-D3DB-4BB7-93C0-C0BB45661A89}" type="parTrans" cxnId="{5C9E477F-38CF-46F9-A735-984207428FCA}">
      <dgm:prSet/>
      <dgm:spPr/>
      <dgm:t>
        <a:bodyPr/>
        <a:lstStyle/>
        <a:p>
          <a:endParaRPr lang="en-US"/>
        </a:p>
      </dgm:t>
    </dgm:pt>
    <dgm:pt modelId="{34E812D6-63E7-442C-8F1F-3586D2F57402}" type="sibTrans" cxnId="{5C9E477F-38CF-46F9-A735-984207428FCA}">
      <dgm:prSet/>
      <dgm:spPr/>
      <dgm:t>
        <a:bodyPr/>
        <a:lstStyle/>
        <a:p>
          <a:endParaRPr lang="en-US"/>
        </a:p>
      </dgm:t>
    </dgm:pt>
    <dgm:pt modelId="{9E68FAA5-713A-4029-A7D9-4E59E3F9F77A}" type="pres">
      <dgm:prSet presAssocID="{943BDBC6-E736-4B7C-8DD6-16EFA8A39F2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255E2EA-42A4-4133-9B98-3AECAC969DD5}" type="pres">
      <dgm:prSet presAssocID="{FD5A7158-91EE-4F8C-9550-FC2309B41B96}" presName="composite" presStyleCnt="0"/>
      <dgm:spPr/>
    </dgm:pt>
    <dgm:pt modelId="{0C68A807-3041-464D-826A-F321E52E9802}" type="pres">
      <dgm:prSet presAssocID="{FD5A7158-91EE-4F8C-9550-FC2309B41B96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3A2079-5601-409F-8ADA-AC03D80FAA01}" type="pres">
      <dgm:prSet presAssocID="{FD5A7158-91EE-4F8C-9550-FC2309B41B96}" presName="desTx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B6B90D-5706-4156-98F5-060DEA16D844}" type="pres">
      <dgm:prSet presAssocID="{6A668705-2A36-4EA7-ABD6-2F4D84412CA8}" presName="space" presStyleCnt="0"/>
      <dgm:spPr/>
    </dgm:pt>
    <dgm:pt modelId="{BDCEF183-3079-4E68-873B-E19A4057FB6D}" type="pres">
      <dgm:prSet presAssocID="{4F733DC4-5DAD-41DC-BEFA-9A3C880F79CC}" presName="composite" presStyleCnt="0"/>
      <dgm:spPr/>
    </dgm:pt>
    <dgm:pt modelId="{5107D93A-1FCA-4487-894A-F2F7A858E06A}" type="pres">
      <dgm:prSet presAssocID="{4F733DC4-5DAD-41DC-BEFA-9A3C880F79CC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994F83-90C0-42B5-A596-66C68E027E10}" type="pres">
      <dgm:prSet presAssocID="{4F733DC4-5DAD-41DC-BEFA-9A3C880F79CC}" presName="desTx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4DA057-F88A-445A-BB78-6CC5B13D0F9D}" type="pres">
      <dgm:prSet presAssocID="{12377554-1973-4C87-8A06-059141DDDC92}" presName="space" presStyleCnt="0"/>
      <dgm:spPr/>
    </dgm:pt>
    <dgm:pt modelId="{C4F1507F-32B9-4A84-8BE1-2F727F70BF3A}" type="pres">
      <dgm:prSet presAssocID="{60C7CCF8-899C-4814-A167-E4AC73F68FD4}" presName="composite" presStyleCnt="0"/>
      <dgm:spPr/>
    </dgm:pt>
    <dgm:pt modelId="{9792C34A-B885-4999-9ED8-8424288C5C20}" type="pres">
      <dgm:prSet presAssocID="{60C7CCF8-899C-4814-A167-E4AC73F68FD4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3BF4A0-579B-4326-A961-47FC67B408EC}" type="pres">
      <dgm:prSet presAssocID="{60C7CCF8-899C-4814-A167-E4AC73F68FD4}" presName="desTx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882951-9ABB-443A-9E42-47A59435DE51}" type="pres">
      <dgm:prSet presAssocID="{9186E4B0-7F45-4CE8-9EB1-4154F4D8C193}" presName="space" presStyleCnt="0"/>
      <dgm:spPr/>
    </dgm:pt>
    <dgm:pt modelId="{D3C0095E-B8BE-4C43-8B2B-EFB6BDA91763}" type="pres">
      <dgm:prSet presAssocID="{402EB358-DD69-422D-B552-BC0672E151F7}" presName="composite" presStyleCnt="0"/>
      <dgm:spPr/>
    </dgm:pt>
    <dgm:pt modelId="{9748808D-E409-40F4-9A1E-4F714CD02347}" type="pres">
      <dgm:prSet presAssocID="{402EB358-DD69-422D-B552-BC0672E151F7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CF8A08-2FC7-4785-A433-000F881A6427}" type="pres">
      <dgm:prSet presAssocID="{402EB358-DD69-422D-B552-BC0672E151F7}" presName="desTx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92CA5AF-61A6-4858-95CC-96AB04ED4E5C}" srcId="{FD5A7158-91EE-4F8C-9550-FC2309B41B96}" destId="{DA0CEA6D-62B6-478B-A54A-B3AC12903D66}" srcOrd="0" destOrd="0" parTransId="{237103E1-F619-43F7-85F0-E1E38DBA3FBF}" sibTransId="{D45C1121-B96D-4009-9889-BB1F9489A235}"/>
    <dgm:cxn modelId="{5CC112AF-0C0D-4492-A0E1-5354F48AB294}" type="presOf" srcId="{F159BED1-E4B7-45AA-97C8-AF6DDECE3164}" destId="{813A2079-5601-409F-8ADA-AC03D80FAA01}" srcOrd="0" destOrd="1" presId="urn:microsoft.com/office/officeart/2005/8/layout/hList1"/>
    <dgm:cxn modelId="{AA5A09A7-9DDB-4FE7-93BA-86A1026F72BB}" srcId="{FD5A7158-91EE-4F8C-9550-FC2309B41B96}" destId="{83177DF4-175B-4FB5-BFCB-85E1F69B2CD3}" srcOrd="3" destOrd="0" parTransId="{623A108D-317A-4659-AB32-AFC7EAA1E272}" sibTransId="{5A0C018B-BD80-4109-BF7E-F2DDA0CE7298}"/>
    <dgm:cxn modelId="{E610BA89-834E-4A23-B0D1-721B7A3D7B2F}" type="presOf" srcId="{60C7CCF8-899C-4814-A167-E4AC73F68FD4}" destId="{9792C34A-B885-4999-9ED8-8424288C5C20}" srcOrd="0" destOrd="0" presId="urn:microsoft.com/office/officeart/2005/8/layout/hList1"/>
    <dgm:cxn modelId="{5C9E477F-38CF-46F9-A735-984207428FCA}" srcId="{402EB358-DD69-422D-B552-BC0672E151F7}" destId="{40F1C9EB-99C8-4DB8-959D-C0806778CBF6}" srcOrd="0" destOrd="0" parTransId="{F9726242-D3DB-4BB7-93C0-C0BB45661A89}" sibTransId="{34E812D6-63E7-442C-8F1F-3586D2F57402}"/>
    <dgm:cxn modelId="{1D5F5CDA-3E11-4EDA-85DE-74CF3D06B827}" srcId="{FD5A7158-91EE-4F8C-9550-FC2309B41B96}" destId="{B3784771-6D99-453A-ABF0-AFEB62C01CE9}" srcOrd="2" destOrd="0" parTransId="{55EEF2DA-8CBF-4694-9264-428A8EEE4BFB}" sibTransId="{BA1947CC-2A2E-4CD6-9FE4-9C4CD81594CB}"/>
    <dgm:cxn modelId="{50C582FE-1515-4CD6-B493-EFBD367D65A5}" srcId="{943BDBC6-E736-4B7C-8DD6-16EFA8A39F29}" destId="{4F733DC4-5DAD-41DC-BEFA-9A3C880F79CC}" srcOrd="1" destOrd="0" parTransId="{F813C147-507B-4895-A1CE-2E00F5D1DBAB}" sibTransId="{12377554-1973-4C87-8A06-059141DDDC92}"/>
    <dgm:cxn modelId="{5046D49A-2909-49A6-8B31-DEF313E34998}" type="presOf" srcId="{4F733DC4-5DAD-41DC-BEFA-9A3C880F79CC}" destId="{5107D93A-1FCA-4487-894A-F2F7A858E06A}" srcOrd="0" destOrd="0" presId="urn:microsoft.com/office/officeart/2005/8/layout/hList1"/>
    <dgm:cxn modelId="{0BF5FE68-E53A-4D68-B65A-25C49AC1E79E}" srcId="{60C7CCF8-899C-4814-A167-E4AC73F68FD4}" destId="{221E6AEC-734F-4D15-BBAA-A004800D0F15}" srcOrd="0" destOrd="0" parTransId="{2087F9F2-46E2-4456-A48A-C2C66B43C9B8}" sibTransId="{165EAA4A-8683-4EC8-8FEE-5664ABD4BA34}"/>
    <dgm:cxn modelId="{A061FBF9-EB7D-4084-8130-C922856211B0}" type="presOf" srcId="{402EB358-DD69-422D-B552-BC0672E151F7}" destId="{9748808D-E409-40F4-9A1E-4F714CD02347}" srcOrd="0" destOrd="0" presId="urn:microsoft.com/office/officeart/2005/8/layout/hList1"/>
    <dgm:cxn modelId="{509D8BB1-0A53-48CC-B6E3-2ED485A7FD78}" srcId="{943BDBC6-E736-4B7C-8DD6-16EFA8A39F29}" destId="{402EB358-DD69-422D-B552-BC0672E151F7}" srcOrd="3" destOrd="0" parTransId="{EB8B1D7C-DCD6-41FD-AC46-C2CF737D7142}" sibTransId="{30E4A4B8-884B-41F6-A064-2AB9F9B55683}"/>
    <dgm:cxn modelId="{F04D8E6B-1AB2-4961-8329-5138E8C16EF9}" type="presOf" srcId="{FD5A7158-91EE-4F8C-9550-FC2309B41B96}" destId="{0C68A807-3041-464D-826A-F321E52E9802}" srcOrd="0" destOrd="0" presId="urn:microsoft.com/office/officeart/2005/8/layout/hList1"/>
    <dgm:cxn modelId="{EC393698-A06C-49B2-97AC-D50B5296B124}" srcId="{FD5A7158-91EE-4F8C-9550-FC2309B41B96}" destId="{F159BED1-E4B7-45AA-97C8-AF6DDECE3164}" srcOrd="1" destOrd="0" parTransId="{8C55E709-0F3B-43C4-BBCA-314C8F0B042C}" sibTransId="{2DFD2A22-9CA3-40DA-817E-E6941B2F0F7A}"/>
    <dgm:cxn modelId="{38FE68DA-C3A3-43F6-89EA-269055099946}" type="presOf" srcId="{B3784771-6D99-453A-ABF0-AFEB62C01CE9}" destId="{813A2079-5601-409F-8ADA-AC03D80FAA01}" srcOrd="0" destOrd="2" presId="urn:microsoft.com/office/officeart/2005/8/layout/hList1"/>
    <dgm:cxn modelId="{641E5230-215E-474D-A9D3-01BBF3F0DAFD}" type="presOf" srcId="{221E6AEC-734F-4D15-BBAA-A004800D0F15}" destId="{193BF4A0-579B-4326-A961-47FC67B408EC}" srcOrd="0" destOrd="0" presId="urn:microsoft.com/office/officeart/2005/8/layout/hList1"/>
    <dgm:cxn modelId="{AE92F31A-1592-43EC-8651-C9EE9768FEE2}" srcId="{4F733DC4-5DAD-41DC-BEFA-9A3C880F79CC}" destId="{D792AAE9-C736-4C7C-AD2E-E666AA40E613}" srcOrd="1" destOrd="0" parTransId="{0017A6DE-EA9D-454C-84E0-9CFBF8635F2C}" sibTransId="{D1DE7C00-F969-4C60-9CED-C25F73296BFA}"/>
    <dgm:cxn modelId="{327B678B-71F5-47D7-97EF-8061AC425565}" srcId="{943BDBC6-E736-4B7C-8DD6-16EFA8A39F29}" destId="{FD5A7158-91EE-4F8C-9550-FC2309B41B96}" srcOrd="0" destOrd="0" parTransId="{FDC1064E-70A8-4032-936D-5FF9BEE9115F}" sibTransId="{6A668705-2A36-4EA7-ABD6-2F4D84412CA8}"/>
    <dgm:cxn modelId="{2C8475D4-B3B4-47B4-804F-20FA35E8DA21}" type="presOf" srcId="{DA0CEA6D-62B6-478B-A54A-B3AC12903D66}" destId="{813A2079-5601-409F-8ADA-AC03D80FAA01}" srcOrd="0" destOrd="0" presId="urn:microsoft.com/office/officeart/2005/8/layout/hList1"/>
    <dgm:cxn modelId="{3F1414BF-2DB1-418C-A704-7B0F1D9BECED}" type="presOf" srcId="{40F1C9EB-99C8-4DB8-959D-C0806778CBF6}" destId="{B3CF8A08-2FC7-4785-A433-000F881A6427}" srcOrd="0" destOrd="0" presId="urn:microsoft.com/office/officeart/2005/8/layout/hList1"/>
    <dgm:cxn modelId="{B8C816BF-1584-4F94-8BE5-37FC59F33A46}" type="presOf" srcId="{83177DF4-175B-4FB5-BFCB-85E1F69B2CD3}" destId="{813A2079-5601-409F-8ADA-AC03D80FAA01}" srcOrd="0" destOrd="3" presId="urn:microsoft.com/office/officeart/2005/8/layout/hList1"/>
    <dgm:cxn modelId="{77888CFA-F8E8-431D-B9DB-8979F7E95FDB}" srcId="{943BDBC6-E736-4B7C-8DD6-16EFA8A39F29}" destId="{60C7CCF8-899C-4814-A167-E4AC73F68FD4}" srcOrd="2" destOrd="0" parTransId="{12C2D2B8-7601-4F94-9088-9E41866D1D84}" sibTransId="{9186E4B0-7F45-4CE8-9EB1-4154F4D8C193}"/>
    <dgm:cxn modelId="{DA9CE770-7E39-4587-BF19-E7F4160CE5DA}" srcId="{4F733DC4-5DAD-41DC-BEFA-9A3C880F79CC}" destId="{CE2D6021-5904-40A3-9016-46DAD915B936}" srcOrd="0" destOrd="0" parTransId="{DFDED17A-7819-476D-8B49-8516B195215B}" sibTransId="{6C22CDD3-5E98-4CAC-B734-E297A10D5812}"/>
    <dgm:cxn modelId="{01F24D04-CE2E-4EE8-A922-89A5088686AA}" type="presOf" srcId="{CE2D6021-5904-40A3-9016-46DAD915B936}" destId="{3A994F83-90C0-42B5-A596-66C68E027E10}" srcOrd="0" destOrd="0" presId="urn:microsoft.com/office/officeart/2005/8/layout/hList1"/>
    <dgm:cxn modelId="{66E200CF-4D46-40B7-A31C-E14BB2C878BC}" type="presOf" srcId="{D792AAE9-C736-4C7C-AD2E-E666AA40E613}" destId="{3A994F83-90C0-42B5-A596-66C68E027E10}" srcOrd="0" destOrd="1" presId="urn:microsoft.com/office/officeart/2005/8/layout/hList1"/>
    <dgm:cxn modelId="{AADAC799-B969-4CDB-80CC-A813F3240359}" type="presOf" srcId="{943BDBC6-E736-4B7C-8DD6-16EFA8A39F29}" destId="{9E68FAA5-713A-4029-A7D9-4E59E3F9F77A}" srcOrd="0" destOrd="0" presId="urn:microsoft.com/office/officeart/2005/8/layout/hList1"/>
    <dgm:cxn modelId="{AA254808-69FD-465D-82AA-7E82D5852236}" type="presParOf" srcId="{9E68FAA5-713A-4029-A7D9-4E59E3F9F77A}" destId="{7255E2EA-42A4-4133-9B98-3AECAC969DD5}" srcOrd="0" destOrd="0" presId="urn:microsoft.com/office/officeart/2005/8/layout/hList1"/>
    <dgm:cxn modelId="{63131D37-7E5E-4FCB-93C9-99F2BF5BA799}" type="presParOf" srcId="{7255E2EA-42A4-4133-9B98-3AECAC969DD5}" destId="{0C68A807-3041-464D-826A-F321E52E9802}" srcOrd="0" destOrd="0" presId="urn:microsoft.com/office/officeart/2005/8/layout/hList1"/>
    <dgm:cxn modelId="{82D2A402-D431-4E52-91E1-3354DEA3B901}" type="presParOf" srcId="{7255E2EA-42A4-4133-9B98-3AECAC969DD5}" destId="{813A2079-5601-409F-8ADA-AC03D80FAA01}" srcOrd="1" destOrd="0" presId="urn:microsoft.com/office/officeart/2005/8/layout/hList1"/>
    <dgm:cxn modelId="{CA807250-8F8F-43DC-A488-0248B1F680FB}" type="presParOf" srcId="{9E68FAA5-713A-4029-A7D9-4E59E3F9F77A}" destId="{F2B6B90D-5706-4156-98F5-060DEA16D844}" srcOrd="1" destOrd="0" presId="urn:microsoft.com/office/officeart/2005/8/layout/hList1"/>
    <dgm:cxn modelId="{7614FFB8-1424-4E78-B7FD-229F7BD39ACC}" type="presParOf" srcId="{9E68FAA5-713A-4029-A7D9-4E59E3F9F77A}" destId="{BDCEF183-3079-4E68-873B-E19A4057FB6D}" srcOrd="2" destOrd="0" presId="urn:microsoft.com/office/officeart/2005/8/layout/hList1"/>
    <dgm:cxn modelId="{912DF3CF-02E2-4F29-A72B-043EE55D9AD7}" type="presParOf" srcId="{BDCEF183-3079-4E68-873B-E19A4057FB6D}" destId="{5107D93A-1FCA-4487-894A-F2F7A858E06A}" srcOrd="0" destOrd="0" presId="urn:microsoft.com/office/officeart/2005/8/layout/hList1"/>
    <dgm:cxn modelId="{0E330987-C8D7-40AE-8584-86C4D77312F7}" type="presParOf" srcId="{BDCEF183-3079-4E68-873B-E19A4057FB6D}" destId="{3A994F83-90C0-42B5-A596-66C68E027E10}" srcOrd="1" destOrd="0" presId="urn:microsoft.com/office/officeart/2005/8/layout/hList1"/>
    <dgm:cxn modelId="{ACAE988D-44FE-4B79-A5BC-CCF1A79BF21D}" type="presParOf" srcId="{9E68FAA5-713A-4029-A7D9-4E59E3F9F77A}" destId="{974DA057-F88A-445A-BB78-6CC5B13D0F9D}" srcOrd="3" destOrd="0" presId="urn:microsoft.com/office/officeart/2005/8/layout/hList1"/>
    <dgm:cxn modelId="{CBB4BD37-2FEE-49CA-A47A-ECD94ECE907A}" type="presParOf" srcId="{9E68FAA5-713A-4029-A7D9-4E59E3F9F77A}" destId="{C4F1507F-32B9-4A84-8BE1-2F727F70BF3A}" srcOrd="4" destOrd="0" presId="urn:microsoft.com/office/officeart/2005/8/layout/hList1"/>
    <dgm:cxn modelId="{D97ACC4F-223F-4D6A-AC65-533DAA6A7921}" type="presParOf" srcId="{C4F1507F-32B9-4A84-8BE1-2F727F70BF3A}" destId="{9792C34A-B885-4999-9ED8-8424288C5C20}" srcOrd="0" destOrd="0" presId="urn:microsoft.com/office/officeart/2005/8/layout/hList1"/>
    <dgm:cxn modelId="{819542A8-43D4-427D-A673-FFD5758C1939}" type="presParOf" srcId="{C4F1507F-32B9-4A84-8BE1-2F727F70BF3A}" destId="{193BF4A0-579B-4326-A961-47FC67B408EC}" srcOrd="1" destOrd="0" presId="urn:microsoft.com/office/officeart/2005/8/layout/hList1"/>
    <dgm:cxn modelId="{3AFC8CF6-5AD9-4685-88D0-34131B4D7543}" type="presParOf" srcId="{9E68FAA5-713A-4029-A7D9-4E59E3F9F77A}" destId="{1F882951-9ABB-443A-9E42-47A59435DE51}" srcOrd="5" destOrd="0" presId="urn:microsoft.com/office/officeart/2005/8/layout/hList1"/>
    <dgm:cxn modelId="{E7755D46-B8F4-413C-BE08-8DC11D42DB34}" type="presParOf" srcId="{9E68FAA5-713A-4029-A7D9-4E59E3F9F77A}" destId="{D3C0095E-B8BE-4C43-8B2B-EFB6BDA91763}" srcOrd="6" destOrd="0" presId="urn:microsoft.com/office/officeart/2005/8/layout/hList1"/>
    <dgm:cxn modelId="{92D07D47-785F-4932-87EC-F3F52219C4C4}" type="presParOf" srcId="{D3C0095E-B8BE-4C43-8B2B-EFB6BDA91763}" destId="{9748808D-E409-40F4-9A1E-4F714CD02347}" srcOrd="0" destOrd="0" presId="urn:microsoft.com/office/officeart/2005/8/layout/hList1"/>
    <dgm:cxn modelId="{B62D8C25-C8E0-4393-8198-76F516608F1C}" type="presParOf" srcId="{D3C0095E-B8BE-4C43-8B2B-EFB6BDA91763}" destId="{B3CF8A08-2FC7-4785-A433-000F881A6427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8C14C9-C18C-4068-9130-7DC76FBB4B3F}">
      <dsp:nvSpPr>
        <dsp:cNvPr id="0" name=""/>
        <dsp:cNvSpPr/>
      </dsp:nvSpPr>
      <dsp:spPr>
        <a:xfrm>
          <a:off x="938673" y="0"/>
          <a:ext cx="5866632" cy="4983208"/>
        </a:xfrm>
        <a:prstGeom prst="ellipse">
          <a:avLst/>
        </a:prstGeom>
        <a:solidFill>
          <a:schemeClr val="accent2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u="sng" kern="1200" dirty="0" smtClean="0"/>
            <a:t>Commander </a:t>
          </a:r>
          <a:r>
            <a:rPr lang="en-US" sz="1000" b="1" u="sng" kern="1200" dirty="0" smtClean="0"/>
            <a:t>  </a:t>
          </a:r>
          <a:r>
            <a:rPr lang="en-US" sz="1000" b="1" kern="1200" dirty="0" smtClean="0"/>
            <a:t>                                            </a:t>
          </a:r>
        </a:p>
      </dsp:txBody>
      <dsp:txXfrm>
        <a:off x="2771996" y="249160"/>
        <a:ext cx="2199987" cy="498320"/>
      </dsp:txXfrm>
    </dsp:sp>
    <dsp:sp modelId="{4713CD5D-13DA-42A0-999E-3BF63DC09B27}">
      <dsp:nvSpPr>
        <dsp:cNvPr id="0" name=""/>
        <dsp:cNvSpPr/>
      </dsp:nvSpPr>
      <dsp:spPr>
        <a:xfrm>
          <a:off x="1227056" y="819488"/>
          <a:ext cx="5290932" cy="4098490"/>
        </a:xfrm>
        <a:prstGeom prst="ellipse">
          <a:avLst/>
        </a:prstGeom>
        <a:solidFill>
          <a:srgbClr val="FF00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u="sng" kern="1200" dirty="0" smtClean="0"/>
            <a:t>First Sergeant </a:t>
          </a:r>
        </a:p>
      </dsp:txBody>
      <dsp:txXfrm>
        <a:off x="2731665" y="1055151"/>
        <a:ext cx="2281714" cy="471326"/>
      </dsp:txXfrm>
    </dsp:sp>
    <dsp:sp modelId="{00CD6323-70A4-4550-86DD-0FB385F3196B}">
      <dsp:nvSpPr>
        <dsp:cNvPr id="0" name=""/>
        <dsp:cNvSpPr/>
      </dsp:nvSpPr>
      <dsp:spPr>
        <a:xfrm>
          <a:off x="1563580" y="1685926"/>
          <a:ext cx="4693191" cy="318682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u="sng" kern="1200" dirty="0" smtClean="0"/>
            <a:t>URNCO</a:t>
          </a:r>
        </a:p>
      </dsp:txBody>
      <dsp:txXfrm>
        <a:off x="2695812" y="1905817"/>
        <a:ext cx="2428726" cy="439782"/>
      </dsp:txXfrm>
    </dsp:sp>
    <dsp:sp modelId="{67433DD4-E233-4E3C-95CB-3291B7850E5D}">
      <dsp:nvSpPr>
        <dsp:cNvPr id="0" name=""/>
        <dsp:cNvSpPr/>
      </dsp:nvSpPr>
      <dsp:spPr>
        <a:xfrm>
          <a:off x="1896830" y="2429624"/>
          <a:ext cx="4091523" cy="2538085"/>
        </a:xfrm>
        <a:prstGeom prst="ellipse">
          <a:avLst/>
        </a:prstGeom>
        <a:solidFill>
          <a:srgbClr val="F1C4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u="sng" kern="1200" dirty="0" smtClean="0"/>
            <a:t> Readiness NCO</a:t>
          </a:r>
        </a:p>
      </dsp:txBody>
      <dsp:txXfrm>
        <a:off x="2837880" y="2658052"/>
        <a:ext cx="2209422" cy="456855"/>
      </dsp:txXfrm>
    </dsp:sp>
    <dsp:sp modelId="{10368878-9B3C-426F-AD22-B872B2D7D626}">
      <dsp:nvSpPr>
        <dsp:cNvPr id="0" name=""/>
        <dsp:cNvSpPr/>
      </dsp:nvSpPr>
      <dsp:spPr>
        <a:xfrm>
          <a:off x="2081771" y="3289127"/>
          <a:ext cx="3722377" cy="1686337"/>
        </a:xfrm>
        <a:prstGeom prst="ellipse">
          <a:avLst/>
        </a:prstGeom>
        <a:solidFill>
          <a:srgbClr val="7030A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i="0" u="sng" kern="1200" dirty="0" smtClean="0"/>
            <a:t>FLL</a:t>
          </a:r>
        </a:p>
      </dsp:txBody>
      <dsp:txXfrm>
        <a:off x="2733187" y="3499919"/>
        <a:ext cx="2419545" cy="421584"/>
      </dsp:txXfrm>
    </dsp:sp>
    <dsp:sp modelId="{DDB9C628-7688-46C5-8A5D-396681FDB1DC}">
      <dsp:nvSpPr>
        <dsp:cNvPr id="0" name=""/>
        <dsp:cNvSpPr/>
      </dsp:nvSpPr>
      <dsp:spPr>
        <a:xfrm>
          <a:off x="2925067" y="4023885"/>
          <a:ext cx="1956333" cy="953574"/>
        </a:xfrm>
        <a:prstGeom prst="ellipse">
          <a:avLst/>
        </a:prstGeom>
        <a:solidFill>
          <a:srgbClr val="92D05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u="sng" kern="1200" dirty="0" smtClean="0"/>
            <a:t>Soldier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/>
            <a:t> </a:t>
          </a:r>
          <a:endParaRPr lang="en-US" sz="700" kern="1200" dirty="0"/>
        </a:p>
      </dsp:txBody>
      <dsp:txXfrm>
        <a:off x="3211566" y="4262278"/>
        <a:ext cx="1383336" cy="47678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F77240-0AE3-4EC8-A81D-8E8E19CB99B2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A325E3-FDEC-47C0-ABF1-43C0AF0CDB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852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A7EF0-EDC6-49DA-8361-8F2F138DDB66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8DF7-B4A3-4E97-B4F1-70EA936A8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927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A7EF0-EDC6-49DA-8361-8F2F138DDB66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8DF7-B4A3-4E97-B4F1-70EA936A8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36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A7EF0-EDC6-49DA-8361-8F2F138DDB66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8DF7-B4A3-4E97-B4F1-70EA936A8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943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A7EF0-EDC6-49DA-8361-8F2F138DDB66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8DF7-B4A3-4E97-B4F1-70EA936A8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362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A7EF0-EDC6-49DA-8361-8F2F138DDB66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8DF7-B4A3-4E97-B4F1-70EA936A8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368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A7EF0-EDC6-49DA-8361-8F2F138DDB66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8DF7-B4A3-4E97-B4F1-70EA936A8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716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A7EF0-EDC6-49DA-8361-8F2F138DDB66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8DF7-B4A3-4E97-B4F1-70EA936A8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386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A7EF0-EDC6-49DA-8361-8F2F138DDB66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8DF7-B4A3-4E97-B4F1-70EA936A8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995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A7EF0-EDC6-49DA-8361-8F2F138DDB66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8DF7-B4A3-4E97-B4F1-70EA936A8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399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A7EF0-EDC6-49DA-8361-8F2F138DDB66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8DF7-B4A3-4E97-B4F1-70EA936A8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308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A7EF0-EDC6-49DA-8361-8F2F138DDB66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8DF7-B4A3-4E97-B4F1-70EA936A8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948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8910" y="16112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4A7EF0-EDC6-49DA-8361-8F2F138DDB66}" type="datetimeFigureOut">
              <a:rPr lang="en-US" smtClean="0"/>
              <a:t>5/1/2020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Unclassified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1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5229" y="-145656"/>
            <a:ext cx="2148335" cy="1503834"/>
          </a:xfrm>
          <a:prstGeom prst="rect">
            <a:avLst/>
          </a:prstGeom>
        </p:spPr>
      </p:pic>
      <p:grpSp>
        <p:nvGrpSpPr>
          <p:cNvPr id="22" name="Group 21"/>
          <p:cNvGrpSpPr/>
          <p:nvPr userDrawn="1"/>
        </p:nvGrpSpPr>
        <p:grpSpPr>
          <a:xfrm>
            <a:off x="180886" y="1516544"/>
            <a:ext cx="11715421" cy="48793"/>
            <a:chOff x="228600" y="762000"/>
            <a:chExt cx="8382000" cy="76200"/>
          </a:xfrm>
          <a:solidFill>
            <a:srgbClr val="5DAEFF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23" name="Rectangle 22"/>
            <p:cNvSpPr/>
            <p:nvPr/>
          </p:nvSpPr>
          <p:spPr>
            <a:xfrm>
              <a:off x="228600" y="762000"/>
              <a:ext cx="3581400" cy="762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800" b="1">
                <a:solidFill>
                  <a:srgbClr val="FFFFFF"/>
                </a:solidFill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896360" y="762000"/>
              <a:ext cx="1239520" cy="762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800" b="1">
                <a:solidFill>
                  <a:srgbClr val="FFFFFF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5212080" y="762000"/>
              <a:ext cx="553720" cy="762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800" b="1">
                <a:solidFill>
                  <a:srgbClr val="FFFFFF"/>
                </a:solidFill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5877560" y="762000"/>
              <a:ext cx="553720" cy="762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800" b="1">
                <a:solidFill>
                  <a:srgbClr val="FFFFFF"/>
                </a:solidFill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6578600" y="762000"/>
              <a:ext cx="304800" cy="762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800" b="1">
                <a:solidFill>
                  <a:srgbClr val="FFFFFF"/>
                </a:solidFill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7061200" y="762000"/>
              <a:ext cx="198120" cy="762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800" b="1">
                <a:solidFill>
                  <a:srgbClr val="FFFFFF"/>
                </a:solidFill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7457440" y="762000"/>
              <a:ext cx="147320" cy="762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800" b="1" dirty="0">
                <a:solidFill>
                  <a:srgbClr val="FFFFFF"/>
                </a:solidFill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7777480" y="762000"/>
              <a:ext cx="147320" cy="762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800" b="1">
                <a:solidFill>
                  <a:srgbClr val="FFFFFF"/>
                </a:solidFill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8072120" y="762000"/>
              <a:ext cx="45720" cy="762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800" b="1">
                <a:solidFill>
                  <a:srgbClr val="FFFFFF"/>
                </a:solidFill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8239760" y="762000"/>
              <a:ext cx="45720" cy="762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800" b="1">
                <a:solidFill>
                  <a:srgbClr val="FFFFFF"/>
                </a:solidFill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8412480" y="762000"/>
              <a:ext cx="45720" cy="762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800" b="1">
                <a:solidFill>
                  <a:srgbClr val="FFFFFF"/>
                </a:solidFill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8564880" y="762000"/>
              <a:ext cx="45720" cy="762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800" b="1">
                <a:solidFill>
                  <a:srgbClr val="FFFFFF"/>
                </a:solidFill>
              </a:endParaRPr>
            </a:p>
          </p:txBody>
        </p:sp>
      </p:grpSp>
      <p:pic>
        <p:nvPicPr>
          <p:cNvPr id="35" name="Picture 34" descr="mearng_ssi.gif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0" y="131275"/>
            <a:ext cx="1105444" cy="949973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6" name="Group 35"/>
          <p:cNvGrpSpPr/>
          <p:nvPr userDrawn="1"/>
        </p:nvGrpSpPr>
        <p:grpSpPr>
          <a:xfrm>
            <a:off x="3392875" y="6325775"/>
            <a:ext cx="5561252" cy="309972"/>
            <a:chOff x="399160" y="4899813"/>
            <a:chExt cx="9143999" cy="309972"/>
          </a:xfrm>
        </p:grpSpPr>
        <p:pic>
          <p:nvPicPr>
            <p:cNvPr id="37" name="Picture 36" descr="bayonet2.jpg"/>
            <p:cNvPicPr>
              <a:picLocks noChangeAspect="1"/>
            </p:cNvPicPr>
            <p:nvPr userDrawn="1"/>
          </p:nvPicPr>
          <p:blipFill>
            <a:blip r:embed="rId15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lum/>
            </a:blip>
            <a:stretch>
              <a:fillRect/>
            </a:stretch>
          </p:blipFill>
          <p:spPr>
            <a:xfrm>
              <a:off x="4033321" y="4899813"/>
              <a:ext cx="1752600" cy="309972"/>
            </a:xfrm>
            <a:prstGeom prst="rect">
              <a:avLst/>
            </a:prstGeom>
          </p:spPr>
        </p:pic>
        <p:sp>
          <p:nvSpPr>
            <p:cNvPr id="38" name="TextBox 37"/>
            <p:cNvSpPr txBox="1"/>
            <p:nvPr userDrawn="1"/>
          </p:nvSpPr>
          <p:spPr>
            <a:xfrm>
              <a:off x="399160" y="4916300"/>
              <a:ext cx="914399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Bayonets, Forward!</a:t>
              </a:r>
            </a:p>
          </p:txBody>
        </p:sp>
      </p:grpSp>
      <p:sp>
        <p:nvSpPr>
          <p:cNvPr id="39" name="TextBox 38"/>
          <p:cNvSpPr txBox="1"/>
          <p:nvPr userDrawn="1"/>
        </p:nvSpPr>
        <p:spPr>
          <a:xfrm>
            <a:off x="5092045" y="7239"/>
            <a:ext cx="2007910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UNCLASSIFIED</a:t>
            </a:r>
            <a:endParaRPr lang="en-US" sz="14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553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32495" y="2667786"/>
            <a:ext cx="818246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MEARNG</a:t>
            </a:r>
          </a:p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UNIT RETENTION COURSE</a:t>
            </a:r>
          </a:p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MAY 2 &amp; 3 2020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9774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559859" y="472071"/>
            <a:ext cx="9144000" cy="8758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en-US" sz="4000" b="1" smtClean="0">
                <a:latin typeface="+mn-lt"/>
              </a:rPr>
              <a:t>Roles in Retaining Our Force</a:t>
            </a:r>
            <a:endParaRPr lang="en-US" altLang="en-US" sz="4000" b="1" dirty="0">
              <a:latin typeface="+mn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438400" y="1823844"/>
            <a:ext cx="733825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000" b="1" i="1" dirty="0"/>
              <a:t>“I am the developer of the Unit's Retention Program. I am your "Stay Guard NCO". </a:t>
            </a:r>
            <a:endParaRPr lang="en-US" sz="2000" b="1" dirty="0"/>
          </a:p>
        </p:txBody>
      </p:sp>
      <p:grpSp>
        <p:nvGrpSpPr>
          <p:cNvPr id="4" name="Group 3"/>
          <p:cNvGrpSpPr/>
          <p:nvPr/>
        </p:nvGrpSpPr>
        <p:grpSpPr>
          <a:xfrm>
            <a:off x="1574800" y="2759187"/>
            <a:ext cx="2361923" cy="2347809"/>
            <a:chOff x="1835068" y="798242"/>
            <a:chExt cx="2235200" cy="2235200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5" name="Oval 4"/>
            <p:cNvSpPr/>
            <p:nvPr/>
          </p:nvSpPr>
          <p:spPr>
            <a:xfrm>
              <a:off x="1835068" y="798242"/>
              <a:ext cx="2235200" cy="22352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Oval 4"/>
            <p:cNvSpPr txBox="1"/>
            <p:nvPr/>
          </p:nvSpPr>
          <p:spPr>
            <a:xfrm>
              <a:off x="1884445" y="951164"/>
              <a:ext cx="2136445" cy="1929355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9784" tIns="49784" rIns="49784" bIns="49784" numCol="1" spcCol="1270" anchor="ctr" anchorCtr="0">
              <a:noAutofit/>
            </a:bodyPr>
            <a:lstStyle/>
            <a:p>
              <a:pPr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b="1" dirty="0"/>
                <a:t>Unit</a:t>
              </a:r>
            </a:p>
            <a:p>
              <a:pPr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b="1" dirty="0"/>
                <a:t>Retention</a:t>
              </a:r>
            </a:p>
            <a:p>
              <a:pPr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b="1" dirty="0"/>
                <a:t>NCO</a:t>
              </a:r>
            </a:p>
          </p:txBody>
        </p:sp>
      </p:grpSp>
      <p:sp>
        <p:nvSpPr>
          <p:cNvPr id="7" name="Content Placeholder 2"/>
          <p:cNvSpPr txBox="1">
            <a:spLocks/>
          </p:cNvSpPr>
          <p:nvPr/>
        </p:nvSpPr>
        <p:spPr>
          <a:xfrm>
            <a:off x="3988899" y="2616287"/>
            <a:ext cx="6480318" cy="279559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/>
              <a:t>Distribution of ETS Roster:</a:t>
            </a:r>
          </a:p>
          <a:p>
            <a:pPr lvl="1">
              <a:buFont typeface="Calibri" panose="020F0502020204030204" pitchFamily="34" charset="0"/>
              <a:buChar char="*"/>
            </a:pPr>
            <a:r>
              <a:rPr lang="en-US" i="1" dirty="0"/>
              <a:t>Give FLL more time to prepare ETS awards or continue efforts to retain</a:t>
            </a:r>
          </a:p>
          <a:p>
            <a:pPr lvl="1">
              <a:buFont typeface="Calibri" panose="020F0502020204030204" pitchFamily="34" charset="0"/>
              <a:buChar char="*"/>
            </a:pPr>
            <a:r>
              <a:rPr lang="en-US" i="1" dirty="0"/>
              <a:t>Assist CDR and 1SG in planning training that accommodates the interview process for the following month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894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559859" y="472071"/>
            <a:ext cx="9144000" cy="8758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en-US" sz="4000" b="1" smtClean="0">
                <a:latin typeface="+mn-lt"/>
              </a:rPr>
              <a:t>Roles in Retaining Our Force</a:t>
            </a:r>
            <a:endParaRPr lang="en-US" altLang="en-US" sz="4000" b="1" dirty="0">
              <a:latin typeface="+mn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446084" y="1539235"/>
            <a:ext cx="73228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000" b="1" i="1" dirty="0"/>
              <a:t>“I am the developer of the Unit's Retention Program. I am your "Stay Guard NCO". </a:t>
            </a:r>
            <a:endParaRPr lang="en-US" sz="2000" b="1" dirty="0"/>
          </a:p>
        </p:txBody>
      </p:sp>
      <p:grpSp>
        <p:nvGrpSpPr>
          <p:cNvPr id="4" name="Group 3"/>
          <p:cNvGrpSpPr/>
          <p:nvPr/>
        </p:nvGrpSpPr>
        <p:grpSpPr>
          <a:xfrm>
            <a:off x="1574800" y="2445423"/>
            <a:ext cx="2361923" cy="2347809"/>
            <a:chOff x="1835068" y="798242"/>
            <a:chExt cx="2235200" cy="2235200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5" name="Oval 4"/>
            <p:cNvSpPr/>
            <p:nvPr/>
          </p:nvSpPr>
          <p:spPr>
            <a:xfrm>
              <a:off x="1835068" y="798242"/>
              <a:ext cx="2235200" cy="22352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Oval 4"/>
            <p:cNvSpPr txBox="1"/>
            <p:nvPr/>
          </p:nvSpPr>
          <p:spPr>
            <a:xfrm>
              <a:off x="1884445" y="951164"/>
              <a:ext cx="2136445" cy="1929355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9784" tIns="49784" rIns="49784" bIns="49784" numCol="1" spcCol="1270" anchor="ctr" anchorCtr="0">
              <a:noAutofit/>
            </a:bodyPr>
            <a:lstStyle/>
            <a:p>
              <a:pPr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b="1" dirty="0"/>
                <a:t>Unit</a:t>
              </a:r>
            </a:p>
            <a:p>
              <a:pPr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b="1" dirty="0"/>
                <a:t>Retention</a:t>
              </a:r>
            </a:p>
            <a:p>
              <a:pPr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b="1" dirty="0"/>
                <a:t>NCO</a:t>
              </a:r>
            </a:p>
          </p:txBody>
        </p:sp>
      </p:grpSp>
      <p:sp>
        <p:nvSpPr>
          <p:cNvPr id="7" name="Content Placeholder 2"/>
          <p:cNvSpPr txBox="1">
            <a:spLocks/>
          </p:cNvSpPr>
          <p:nvPr/>
        </p:nvSpPr>
        <p:spPr>
          <a:xfrm>
            <a:off x="3936723" y="2508500"/>
            <a:ext cx="6405770" cy="279559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/>
              <a:t>Manage First Impressions</a:t>
            </a:r>
          </a:p>
          <a:p>
            <a:r>
              <a:rPr lang="en-US" sz="2400" b="1" dirty="0"/>
              <a:t>Attend Training Meetings</a:t>
            </a:r>
            <a:r>
              <a:rPr lang="en-US" sz="2400" dirty="0"/>
              <a:t> to update leadership on the current status or concerns of the unit</a:t>
            </a:r>
          </a:p>
          <a:p>
            <a:r>
              <a:rPr lang="en-US" sz="2400" b="1" dirty="0"/>
              <a:t>Unit Information Board </a:t>
            </a:r>
          </a:p>
          <a:p>
            <a:pPr lvl="1">
              <a:buFont typeface="Calibri" panose="020F0502020204030204" pitchFamily="34" charset="0"/>
              <a:buChar char="*"/>
            </a:pPr>
            <a:r>
              <a:rPr lang="en-US" i="1" dirty="0"/>
              <a:t>Ensure board is updated and has relevant information in a highly visible area</a:t>
            </a:r>
          </a:p>
          <a:p>
            <a:r>
              <a:rPr lang="en-US" sz="2400" b="1" dirty="0"/>
              <a:t>ETS Interviews</a:t>
            </a:r>
          </a:p>
          <a:p>
            <a:pPr marL="0" indent="0">
              <a:buNone/>
            </a:pPr>
            <a:r>
              <a:rPr lang="en-US" sz="2000" b="1" i="1" dirty="0">
                <a:solidFill>
                  <a:srgbClr val="FF0000"/>
                </a:solidFill>
              </a:rPr>
              <a:t>         </a:t>
            </a:r>
            <a:r>
              <a:rPr lang="en-US" sz="2400" i="1" dirty="0"/>
              <a:t>*</a:t>
            </a:r>
            <a:r>
              <a:rPr lang="en-US" sz="2000" b="1" i="1" dirty="0">
                <a:solidFill>
                  <a:srgbClr val="FF0000"/>
                </a:solidFill>
              </a:rPr>
              <a:t> </a:t>
            </a:r>
            <a:r>
              <a:rPr lang="en-US" sz="2400" b="1" i="1" dirty="0"/>
              <a:t>QUALITY </a:t>
            </a:r>
            <a:r>
              <a:rPr lang="en-US" sz="2400" i="1" dirty="0"/>
              <a:t>ETS Interviews </a:t>
            </a:r>
          </a:p>
          <a:p>
            <a:pPr marL="0" indent="0">
              <a:buNone/>
            </a:pPr>
            <a:r>
              <a:rPr lang="en-US" sz="2400" i="1" dirty="0"/>
              <a:t>       * Exit Surveys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7219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559859" y="472071"/>
            <a:ext cx="9144000" cy="8758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en-US" sz="4000" b="1" smtClean="0">
                <a:latin typeface="+mn-lt"/>
              </a:rPr>
              <a:t>Roles in Retaining Our Force</a:t>
            </a:r>
            <a:endParaRPr lang="en-US" altLang="en-US" sz="4000" b="1" dirty="0">
              <a:latin typeface="+mn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438400" y="1859704"/>
            <a:ext cx="733825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000" b="1" i="1" dirty="0"/>
              <a:t>“I am the developer of the Unit's Retention Program. I am your "Stay Guard NCO". </a:t>
            </a:r>
            <a:endParaRPr lang="en-US" sz="2000" b="1" dirty="0"/>
          </a:p>
        </p:txBody>
      </p:sp>
      <p:grpSp>
        <p:nvGrpSpPr>
          <p:cNvPr id="4" name="Group 3"/>
          <p:cNvGrpSpPr/>
          <p:nvPr/>
        </p:nvGrpSpPr>
        <p:grpSpPr>
          <a:xfrm>
            <a:off x="1574800" y="2795047"/>
            <a:ext cx="2361923" cy="2347809"/>
            <a:chOff x="1835068" y="798242"/>
            <a:chExt cx="2235200" cy="2235200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5" name="Oval 4"/>
            <p:cNvSpPr/>
            <p:nvPr/>
          </p:nvSpPr>
          <p:spPr>
            <a:xfrm>
              <a:off x="1835068" y="798242"/>
              <a:ext cx="2235200" cy="22352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Oval 4"/>
            <p:cNvSpPr txBox="1"/>
            <p:nvPr/>
          </p:nvSpPr>
          <p:spPr>
            <a:xfrm>
              <a:off x="1884445" y="951164"/>
              <a:ext cx="2136445" cy="1929355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9784" tIns="49784" rIns="49784" bIns="49784" numCol="1" spcCol="1270" anchor="ctr" anchorCtr="0">
              <a:noAutofit/>
            </a:bodyPr>
            <a:lstStyle/>
            <a:p>
              <a:pPr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b="1" dirty="0"/>
                <a:t>Unit</a:t>
              </a:r>
            </a:p>
            <a:p>
              <a:pPr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b="1" dirty="0"/>
                <a:t>Retention</a:t>
              </a:r>
            </a:p>
            <a:p>
              <a:pPr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b="1" dirty="0"/>
                <a:t>NCO</a:t>
              </a:r>
            </a:p>
          </p:txBody>
        </p:sp>
      </p:grpSp>
      <p:sp>
        <p:nvSpPr>
          <p:cNvPr id="7" name="Content Placeholder 2"/>
          <p:cNvSpPr txBox="1">
            <a:spLocks/>
          </p:cNvSpPr>
          <p:nvPr/>
        </p:nvSpPr>
        <p:spPr>
          <a:xfrm>
            <a:off x="3936723" y="2858124"/>
            <a:ext cx="6405770" cy="279559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/>
              <a:t>Provide Alternatives to Separations</a:t>
            </a:r>
          </a:p>
          <a:p>
            <a:pPr lvl="1">
              <a:buFont typeface="Calibri" panose="020F0502020204030204" pitchFamily="34" charset="0"/>
              <a:buChar char="*"/>
            </a:pPr>
            <a:r>
              <a:rPr lang="en-US" i="1" dirty="0"/>
              <a:t>Transfer Units</a:t>
            </a:r>
          </a:p>
          <a:p>
            <a:pPr lvl="1">
              <a:buFont typeface="Calibri" panose="020F0502020204030204" pitchFamily="34" charset="0"/>
              <a:buChar char="*"/>
            </a:pPr>
            <a:r>
              <a:rPr lang="en-US" i="1" dirty="0"/>
              <a:t>Drill when possible closer to HOR</a:t>
            </a:r>
          </a:p>
          <a:p>
            <a:pPr lvl="1">
              <a:buFont typeface="Calibri" panose="020F0502020204030204" pitchFamily="34" charset="0"/>
              <a:buChar char="*"/>
            </a:pPr>
            <a:r>
              <a:rPr lang="en-US" i="1" dirty="0"/>
              <a:t>Change MOS</a:t>
            </a:r>
          </a:p>
          <a:p>
            <a:pPr lvl="1">
              <a:buFont typeface="Calibri" panose="020F0502020204030204" pitchFamily="34" charset="0"/>
              <a:buChar char="*"/>
            </a:pPr>
            <a:r>
              <a:rPr lang="en-US" i="1" dirty="0"/>
              <a:t>Inactive National Guard ( 6 months to 1yr)</a:t>
            </a:r>
          </a:p>
          <a:p>
            <a:pPr lvl="1">
              <a:buFont typeface="Calibri" panose="020F0502020204030204" pitchFamily="34" charset="0"/>
              <a:buChar char="*"/>
            </a:pPr>
            <a:r>
              <a:rPr lang="en-US" i="1" dirty="0"/>
              <a:t>Transfer to another Component – Air Guard, Army Reserves, Active Duty</a:t>
            </a:r>
          </a:p>
          <a:p>
            <a:r>
              <a:rPr lang="en-US" sz="2400" b="1" dirty="0"/>
              <a:t>Contact your </a:t>
            </a:r>
            <a:r>
              <a:rPr lang="en-US" sz="2400" b="1" dirty="0" smtClean="0"/>
              <a:t>SRM!!!!</a:t>
            </a:r>
            <a:endParaRPr lang="en-US" sz="2400" b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5675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559859" y="472071"/>
            <a:ext cx="9144000" cy="8758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en-US" sz="4000" b="1" smtClean="0">
                <a:latin typeface="+mn-lt"/>
              </a:rPr>
              <a:t>Roles in Retaining Our Force</a:t>
            </a:r>
            <a:endParaRPr lang="en-US" altLang="en-US" sz="4000" b="1" dirty="0">
              <a:latin typeface="+mn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438400" y="1662480"/>
            <a:ext cx="733825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000" b="1" i="1" dirty="0"/>
              <a:t>“I am the developer of the Unit's Retention Program. I am your "Stay Guard NCO". </a:t>
            </a:r>
            <a:endParaRPr lang="en-US" sz="2000" b="1" dirty="0"/>
          </a:p>
        </p:txBody>
      </p:sp>
      <p:grpSp>
        <p:nvGrpSpPr>
          <p:cNvPr id="4" name="Group 3"/>
          <p:cNvGrpSpPr/>
          <p:nvPr/>
        </p:nvGrpSpPr>
        <p:grpSpPr>
          <a:xfrm>
            <a:off x="1574800" y="2597823"/>
            <a:ext cx="2361923" cy="2347809"/>
            <a:chOff x="1835068" y="798242"/>
            <a:chExt cx="2235200" cy="2235200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5" name="Oval 4"/>
            <p:cNvSpPr/>
            <p:nvPr/>
          </p:nvSpPr>
          <p:spPr>
            <a:xfrm>
              <a:off x="1835068" y="798242"/>
              <a:ext cx="2235200" cy="22352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Oval 4"/>
            <p:cNvSpPr txBox="1"/>
            <p:nvPr/>
          </p:nvSpPr>
          <p:spPr>
            <a:xfrm>
              <a:off x="1884445" y="951164"/>
              <a:ext cx="2136445" cy="1929355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9784" tIns="49784" rIns="49784" bIns="49784" numCol="1" spcCol="1270" anchor="ctr" anchorCtr="0">
              <a:noAutofit/>
            </a:bodyPr>
            <a:lstStyle/>
            <a:p>
              <a:pPr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b="1" dirty="0"/>
                <a:t>Unit</a:t>
              </a:r>
            </a:p>
            <a:p>
              <a:pPr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b="1" dirty="0"/>
                <a:t>Retention</a:t>
              </a:r>
            </a:p>
            <a:p>
              <a:pPr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b="1" dirty="0"/>
                <a:t>NCO</a:t>
              </a:r>
            </a:p>
          </p:txBody>
        </p:sp>
      </p:grpSp>
      <p:sp>
        <p:nvSpPr>
          <p:cNvPr id="7" name="Content Placeholder 2"/>
          <p:cNvSpPr txBox="1">
            <a:spLocks/>
          </p:cNvSpPr>
          <p:nvPr/>
        </p:nvSpPr>
        <p:spPr>
          <a:xfrm>
            <a:off x="4092839" y="2597822"/>
            <a:ext cx="5839930" cy="302037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400" dirty="0"/>
          </a:p>
          <a:p>
            <a:r>
              <a:rPr lang="en-US" sz="2400" b="1" dirty="0"/>
              <a:t>Battle Rhythm and Flexibility</a:t>
            </a:r>
          </a:p>
          <a:p>
            <a:pPr lvl="1">
              <a:buFont typeface="Calibri" panose="020F0502020204030204" pitchFamily="34" charset="0"/>
              <a:buChar char="*"/>
            </a:pPr>
            <a:r>
              <a:rPr lang="en-US" i="1" dirty="0"/>
              <a:t>Establish one, then adjust fire as needed</a:t>
            </a:r>
          </a:p>
          <a:p>
            <a:pPr lvl="1">
              <a:buFont typeface="Calibri" panose="020F0502020204030204" pitchFamily="34" charset="0"/>
              <a:buChar char="*"/>
            </a:pPr>
            <a:r>
              <a:rPr lang="en-US" i="1" dirty="0"/>
              <a:t>If you need help, ask!</a:t>
            </a:r>
          </a:p>
          <a:p>
            <a:pPr lvl="1">
              <a:buFont typeface="Calibri" panose="020F0502020204030204" pitchFamily="34" charset="0"/>
              <a:buChar char="*"/>
            </a:pPr>
            <a:r>
              <a:rPr lang="en-US" i="1" dirty="0"/>
              <a:t>If you run into problems, don’t guess – seek help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56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1700889" y="1508934"/>
            <a:ext cx="8661400" cy="3294853"/>
            <a:chOff x="228600" y="1066800"/>
            <a:chExt cx="8661400" cy="3276600"/>
          </a:xfrm>
        </p:grpSpPr>
        <p:sp>
          <p:nvSpPr>
            <p:cNvPr id="4" name="Rectangle 3"/>
            <p:cNvSpPr>
              <a:spLocks noChangeArrowheads="1"/>
            </p:cNvSpPr>
            <p:nvPr/>
          </p:nvSpPr>
          <p:spPr bwMode="auto">
            <a:xfrm>
              <a:off x="2082800" y="1671637"/>
              <a:ext cx="6019800" cy="2209800"/>
            </a:xfrm>
            <a:prstGeom prst="rect">
              <a:avLst/>
            </a:prstGeom>
            <a:solidFill>
              <a:srgbClr val="00B050">
                <a:alpha val="64999"/>
              </a:srgbClr>
            </a:solidFill>
            <a:ln w="25400" algn="ctr">
              <a:solidFill>
                <a:srgbClr val="00FF00"/>
              </a:solidFill>
              <a:miter lim="800000"/>
              <a:headEnd/>
              <a:tailEnd/>
            </a:ln>
          </p:spPr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>
                <a:solidFill>
                  <a:schemeClr val="lt1"/>
                </a:solidFill>
                <a:latin typeface="+mn-lt"/>
              </a:endParaRPr>
            </a:p>
          </p:txBody>
        </p:sp>
        <p:sp>
          <p:nvSpPr>
            <p:cNvPr id="5" name="Line 34"/>
            <p:cNvSpPr>
              <a:spLocks noChangeShapeType="1"/>
            </p:cNvSpPr>
            <p:nvPr/>
          </p:nvSpPr>
          <p:spPr bwMode="auto">
            <a:xfrm>
              <a:off x="1244600" y="1752600"/>
              <a:ext cx="304800" cy="10668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6" name="Line 35"/>
            <p:cNvSpPr>
              <a:spLocks noChangeShapeType="1"/>
            </p:cNvSpPr>
            <p:nvPr/>
          </p:nvSpPr>
          <p:spPr bwMode="auto">
            <a:xfrm>
              <a:off x="1244600" y="2514600"/>
              <a:ext cx="304800" cy="3048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7" name="Line 36"/>
            <p:cNvSpPr>
              <a:spLocks noChangeShapeType="1"/>
            </p:cNvSpPr>
            <p:nvPr/>
          </p:nvSpPr>
          <p:spPr bwMode="auto">
            <a:xfrm flipV="1">
              <a:off x="1244600" y="2819400"/>
              <a:ext cx="304800" cy="457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8" name="Line 37"/>
            <p:cNvSpPr>
              <a:spLocks noChangeShapeType="1"/>
            </p:cNvSpPr>
            <p:nvPr/>
          </p:nvSpPr>
          <p:spPr bwMode="auto">
            <a:xfrm flipV="1">
              <a:off x="1244600" y="2819400"/>
              <a:ext cx="304800" cy="1219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9" name="Line 40"/>
            <p:cNvSpPr>
              <a:spLocks noChangeShapeType="1"/>
            </p:cNvSpPr>
            <p:nvPr/>
          </p:nvSpPr>
          <p:spPr bwMode="auto">
            <a:xfrm>
              <a:off x="5562600" y="2819400"/>
              <a:ext cx="2286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0" name="Line 41"/>
            <p:cNvSpPr>
              <a:spLocks noChangeShapeType="1"/>
            </p:cNvSpPr>
            <p:nvPr/>
          </p:nvSpPr>
          <p:spPr bwMode="auto">
            <a:xfrm>
              <a:off x="7493000" y="2819400"/>
              <a:ext cx="2286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1" name="Line 38"/>
            <p:cNvSpPr>
              <a:spLocks noChangeShapeType="1"/>
            </p:cNvSpPr>
            <p:nvPr/>
          </p:nvSpPr>
          <p:spPr bwMode="auto">
            <a:xfrm>
              <a:off x="3276600" y="2819400"/>
              <a:ext cx="2286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254000" y="1371600"/>
              <a:ext cx="990600" cy="68580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3" name="Text Box 10"/>
            <p:cNvSpPr txBox="1">
              <a:spLocks noChangeArrowheads="1"/>
            </p:cNvSpPr>
            <p:nvPr/>
          </p:nvSpPr>
          <p:spPr bwMode="auto">
            <a:xfrm>
              <a:off x="406400" y="1524000"/>
              <a:ext cx="83820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dirty="0">
                  <a:solidFill>
                    <a:srgbClr val="002060"/>
                  </a:solidFill>
                </a:rPr>
                <a:t>RSP</a:t>
              </a:r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228600" y="2133600"/>
              <a:ext cx="990600" cy="68580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5" name="Text Box 12"/>
            <p:cNvSpPr txBox="1">
              <a:spLocks noChangeArrowheads="1"/>
            </p:cNvSpPr>
            <p:nvPr/>
          </p:nvSpPr>
          <p:spPr bwMode="auto">
            <a:xfrm>
              <a:off x="482600" y="2300288"/>
              <a:ext cx="152400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dirty="0">
                  <a:solidFill>
                    <a:srgbClr val="002060"/>
                  </a:solidFill>
                </a:rPr>
                <a:t>IST</a:t>
              </a:r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254000" y="2895600"/>
              <a:ext cx="990600" cy="68580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7" name="Text Box 14"/>
            <p:cNvSpPr txBox="1">
              <a:spLocks noChangeArrowheads="1"/>
            </p:cNvSpPr>
            <p:nvPr/>
          </p:nvSpPr>
          <p:spPr bwMode="auto">
            <a:xfrm>
              <a:off x="508000" y="3062288"/>
              <a:ext cx="137160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dirty="0" smtClean="0">
                  <a:solidFill>
                    <a:srgbClr val="002060"/>
                  </a:solidFill>
                </a:rPr>
                <a:t>AD</a:t>
              </a:r>
              <a:endParaRPr lang="en-US" dirty="0">
                <a:solidFill>
                  <a:srgbClr val="002060"/>
                </a:solidFill>
              </a:endParaRPr>
            </a:p>
          </p:txBody>
        </p:sp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>
              <a:off x="1574800" y="2362200"/>
              <a:ext cx="1701800" cy="914400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9" name="Text Box 18"/>
            <p:cNvSpPr txBox="1">
              <a:spLocks noChangeArrowheads="1"/>
            </p:cNvSpPr>
            <p:nvPr/>
          </p:nvSpPr>
          <p:spPr bwMode="auto">
            <a:xfrm>
              <a:off x="1570420" y="2356673"/>
              <a:ext cx="1727200" cy="1015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2000" dirty="0"/>
                <a:t>Unit Sponsorship Program</a:t>
              </a:r>
            </a:p>
          </p:txBody>
        </p:sp>
        <p:sp>
          <p:nvSpPr>
            <p:cNvPr id="20" name="Rectangle 19"/>
            <p:cNvSpPr>
              <a:spLocks noChangeArrowheads="1"/>
            </p:cNvSpPr>
            <p:nvPr/>
          </p:nvSpPr>
          <p:spPr bwMode="auto">
            <a:xfrm>
              <a:off x="3505200" y="2362200"/>
              <a:ext cx="2133600" cy="914400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1" name="Text Box 20"/>
            <p:cNvSpPr txBox="1">
              <a:spLocks noChangeArrowheads="1"/>
            </p:cNvSpPr>
            <p:nvPr/>
          </p:nvSpPr>
          <p:spPr bwMode="auto">
            <a:xfrm>
              <a:off x="3519115" y="2476500"/>
              <a:ext cx="2116185" cy="7039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2000" dirty="0" smtClean="0"/>
                <a:t>Unit </a:t>
              </a:r>
              <a:r>
                <a:rPr lang="en-US" sz="2000" dirty="0" err="1" smtClean="0"/>
                <a:t>Strenght</a:t>
              </a:r>
              <a:r>
                <a:rPr lang="en-US" sz="2000" dirty="0" smtClean="0"/>
                <a:t> Data Analysis </a:t>
              </a:r>
              <a:endParaRPr lang="en-US" sz="2000" dirty="0"/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5791200" y="2368770"/>
              <a:ext cx="1727200" cy="914400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3" name="Text Box 24"/>
            <p:cNvSpPr txBox="1">
              <a:spLocks noChangeArrowheads="1"/>
            </p:cNvSpPr>
            <p:nvPr/>
          </p:nvSpPr>
          <p:spPr bwMode="auto">
            <a:xfrm>
              <a:off x="5787700" y="2489200"/>
              <a:ext cx="1752600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2000" dirty="0"/>
                <a:t>ETS Management</a:t>
              </a:r>
            </a:p>
          </p:txBody>
        </p:sp>
        <p:sp>
          <p:nvSpPr>
            <p:cNvPr id="24" name="TextBox 33"/>
            <p:cNvSpPr txBox="1">
              <a:spLocks noChangeArrowheads="1"/>
            </p:cNvSpPr>
            <p:nvPr/>
          </p:nvSpPr>
          <p:spPr bwMode="auto">
            <a:xfrm>
              <a:off x="2768600" y="1600200"/>
              <a:ext cx="45720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US" sz="2400" dirty="0" smtClean="0"/>
                <a:t>Your </a:t>
              </a:r>
              <a:r>
                <a:rPr lang="en-US" sz="2400" dirty="0"/>
                <a:t>Influence on Soldiers</a:t>
              </a:r>
            </a:p>
          </p:txBody>
        </p:sp>
        <p:cxnSp>
          <p:nvCxnSpPr>
            <p:cNvPr id="25" name="Straight Arrow Connector 24"/>
            <p:cNvCxnSpPr/>
            <p:nvPr/>
          </p:nvCxnSpPr>
          <p:spPr bwMode="auto">
            <a:xfrm rot="5400000">
              <a:off x="951706" y="1181100"/>
              <a:ext cx="229394" cy="794"/>
            </a:xfrm>
            <a:prstGeom prst="straightConnector1">
              <a:avLst/>
            </a:prstGeom>
            <a:solidFill>
              <a:srgbClr val="BBE0E3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6" name="Rectangle 25"/>
            <p:cNvSpPr>
              <a:spLocks noChangeArrowheads="1"/>
            </p:cNvSpPr>
            <p:nvPr/>
          </p:nvSpPr>
          <p:spPr bwMode="auto">
            <a:xfrm>
              <a:off x="254000" y="3657600"/>
              <a:ext cx="990600" cy="68580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7" name="Text Box 16"/>
            <p:cNvSpPr txBox="1">
              <a:spLocks noChangeArrowheads="1"/>
            </p:cNvSpPr>
            <p:nvPr/>
          </p:nvSpPr>
          <p:spPr bwMode="auto">
            <a:xfrm>
              <a:off x="228600" y="3805535"/>
              <a:ext cx="1143000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800" dirty="0">
                  <a:solidFill>
                    <a:srgbClr val="002060"/>
                  </a:solidFill>
                </a:rPr>
                <a:t>Transfer</a:t>
              </a:r>
            </a:p>
          </p:txBody>
        </p:sp>
        <p:sp>
          <p:nvSpPr>
            <p:cNvPr id="28" name="Rectangle 27"/>
            <p:cNvSpPr>
              <a:spLocks noChangeArrowheads="1"/>
            </p:cNvSpPr>
            <p:nvPr/>
          </p:nvSpPr>
          <p:spPr bwMode="auto">
            <a:xfrm>
              <a:off x="7670800" y="2362200"/>
              <a:ext cx="1219200" cy="914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  <p:sp>
        <p:nvSpPr>
          <p:cNvPr id="29" name="Text Box 26"/>
          <p:cNvSpPr txBox="1">
            <a:spLocks noChangeArrowheads="1"/>
          </p:cNvSpPr>
          <p:nvPr/>
        </p:nvSpPr>
        <p:spPr bwMode="auto">
          <a:xfrm>
            <a:off x="8914489" y="3668010"/>
            <a:ext cx="1447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chemeClr val="bg1"/>
                </a:solidFill>
              </a:rPr>
              <a:t>Separation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458438" y="927254"/>
            <a:ext cx="2057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Retention Process               Starts Day 1 in TXARNG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555089" y="4568559"/>
            <a:ext cx="533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Assist SMs through their “</a:t>
            </a:r>
            <a:r>
              <a:rPr lang="en-US" sz="2400" b="1" dirty="0"/>
              <a:t>Life Cycle</a:t>
            </a:r>
            <a:r>
              <a:rPr lang="en-US" sz="2400" dirty="0"/>
              <a:t>”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Manage First Impressions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Prevent Attrition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Keep Soldiers in Boots! </a:t>
            </a:r>
          </a:p>
        </p:txBody>
      </p:sp>
    </p:spTree>
    <p:extLst>
      <p:ext uri="{BB962C8B-B14F-4D97-AF65-F5344CB8AC3E}">
        <p14:creationId xmlns:p14="http://schemas.microsoft.com/office/powerpoint/2010/main" val="644875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215910" y="218224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 smtClean="0">
                <a:latin typeface="+mn-lt"/>
              </a:rPr>
              <a:t>Balancing Primary Duties w/Additional Duties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2113285" y="1770388"/>
            <a:ext cx="7861852" cy="44862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Primary Duties are still that, Primary</a:t>
            </a:r>
          </a:p>
          <a:p>
            <a:r>
              <a:rPr lang="en-US" smtClean="0"/>
              <a:t>Reporting to the Unit</a:t>
            </a:r>
          </a:p>
          <a:p>
            <a:pPr lvl="1">
              <a:buFont typeface="Calibri" panose="020F0502020204030204" pitchFamily="34" charset="0"/>
              <a:buChar char="*"/>
            </a:pPr>
            <a:r>
              <a:rPr lang="en-US" i="1" smtClean="0"/>
              <a:t>ETS Rosters/Interview Schedule</a:t>
            </a:r>
          </a:p>
          <a:p>
            <a:pPr lvl="1">
              <a:buFont typeface="Calibri" panose="020F0502020204030204" pitchFamily="34" charset="0"/>
              <a:buChar char="*"/>
            </a:pPr>
            <a:r>
              <a:rPr lang="en-US" i="1" smtClean="0"/>
              <a:t>Distribute to Leaders BEFORE Drill: FLL to CO CDR</a:t>
            </a:r>
          </a:p>
          <a:p>
            <a:r>
              <a:rPr lang="en-US" smtClean="0"/>
              <a:t>Early Distribution will:</a:t>
            </a:r>
          </a:p>
          <a:p>
            <a:pPr lvl="1">
              <a:buFont typeface="Calibri" panose="020F0502020204030204" pitchFamily="34" charset="0"/>
              <a:buChar char="*"/>
            </a:pPr>
            <a:r>
              <a:rPr lang="en-US" i="1" smtClean="0"/>
              <a:t>Give FLL more time to prepare ETS awards or continue efforts to retain</a:t>
            </a:r>
          </a:p>
          <a:p>
            <a:pPr lvl="1">
              <a:buFont typeface="Calibri" panose="020F0502020204030204" pitchFamily="34" charset="0"/>
              <a:buChar char="*"/>
            </a:pPr>
            <a:r>
              <a:rPr lang="en-US" i="1" smtClean="0"/>
              <a:t>Allow the Supply Sergeant time to obtain equipment from the SM that plans to ETS</a:t>
            </a:r>
          </a:p>
          <a:p>
            <a:pPr lvl="1">
              <a:buFont typeface="Calibri" panose="020F0502020204030204" pitchFamily="34" charset="0"/>
              <a:buChar char="*"/>
            </a:pPr>
            <a:r>
              <a:rPr lang="en-US" i="1" smtClean="0"/>
              <a:t>Assist CDR and 1SG plan training to accommodate the interview process</a:t>
            </a:r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pPr marL="457200" lvl="1" indent="0">
              <a:buFont typeface="Arial" panose="020B0604020202020204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204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215910" y="218224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 smtClean="0">
                <a:latin typeface="+mn-lt"/>
              </a:rPr>
              <a:t>Balancing Primary Duties w/Additional Duties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1765977" y="1701377"/>
            <a:ext cx="7886700" cy="44862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Paperwork</a:t>
            </a:r>
          </a:p>
          <a:p>
            <a:pPr lvl="1">
              <a:buFont typeface="Calibri" panose="020F0502020204030204" pitchFamily="34" charset="0"/>
              <a:buChar char="*"/>
            </a:pPr>
            <a:r>
              <a:rPr lang="en-US" dirty="0" smtClean="0"/>
              <a:t>Time must be allocated to processing the paperwork required in the Retention and Attrition Management</a:t>
            </a:r>
          </a:p>
          <a:p>
            <a:pPr lvl="1">
              <a:buFont typeface="Calibri" panose="020F0502020204030204" pitchFamily="34" charset="0"/>
              <a:buChar char="*"/>
            </a:pPr>
            <a:r>
              <a:rPr lang="en-US" dirty="0" smtClean="0"/>
              <a:t>Anticipate paperwork requirements and prepare before drill</a:t>
            </a:r>
          </a:p>
          <a:p>
            <a:pPr lvl="1">
              <a:buFont typeface="Calibri" panose="020F0502020204030204" pitchFamily="34" charset="0"/>
              <a:buChar char="*"/>
            </a:pPr>
            <a:r>
              <a:rPr lang="en-US" dirty="0" smtClean="0"/>
              <a:t>Establish a time when automation equipment is available</a:t>
            </a:r>
          </a:p>
          <a:p>
            <a:r>
              <a:rPr lang="en-US" dirty="0" smtClean="0"/>
              <a:t>Time management through setting goals and use Training Meetings/Conference calls to get requirements for training schedule</a:t>
            </a:r>
          </a:p>
          <a:p>
            <a:pPr lvl="1">
              <a:buFont typeface="Calibri" panose="020F0502020204030204" pitchFamily="34" charset="0"/>
              <a:buChar char="*"/>
            </a:pPr>
            <a:r>
              <a:rPr lang="en-US" dirty="0" smtClean="0"/>
              <a:t>Set times for interviews instead of chasing SM down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588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069450" y="24024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smtClean="0">
                <a:latin typeface="+mn-lt"/>
              </a:rPr>
              <a:t>Balancing Primary Duties w/Additional Duties</a:t>
            </a:r>
            <a:endParaRPr lang="en-US" sz="4000" b="1" dirty="0">
              <a:latin typeface="+mn-lt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2069450" y="1890886"/>
            <a:ext cx="7886700" cy="37303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Work with the HRNCO and provide Retention numbers for their Close out reports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 smtClean="0"/>
          </a:p>
          <a:p>
            <a:r>
              <a:rPr lang="en-US" dirty="0" smtClean="0"/>
              <a:t>Battle Rhythm and flexibility</a:t>
            </a:r>
          </a:p>
          <a:p>
            <a:pPr lvl="1">
              <a:buFont typeface="Calibri" panose="020F0502020204030204" pitchFamily="34" charset="0"/>
              <a:buChar char="*"/>
            </a:pPr>
            <a:r>
              <a:rPr lang="en-US" dirty="0" smtClean="0"/>
              <a:t>Establish one, then adjust fire as needed</a:t>
            </a:r>
          </a:p>
          <a:p>
            <a:pPr lvl="1">
              <a:buFont typeface="Calibri" panose="020F0502020204030204" pitchFamily="34" charset="0"/>
              <a:buChar char="*"/>
            </a:pPr>
            <a:r>
              <a:rPr lang="en-US" dirty="0" smtClean="0"/>
              <a:t>If you need help, ask!</a:t>
            </a:r>
          </a:p>
          <a:p>
            <a:pPr lvl="1">
              <a:buFont typeface="Calibri" panose="020F0502020204030204" pitchFamily="34" charset="0"/>
              <a:buChar char="*"/>
            </a:pPr>
            <a:r>
              <a:rPr lang="en-US" dirty="0" smtClean="0"/>
              <a:t>If you run into problems, don’t guess – seek help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0787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149666" y="521059"/>
            <a:ext cx="7886700" cy="6627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smtClean="0">
                <a:latin typeface="+mn-lt"/>
              </a:rPr>
              <a:t>IDT Battle Rhythm</a:t>
            </a:r>
            <a:endParaRPr lang="en-US" b="1" dirty="0">
              <a:latin typeface="+mn-lt"/>
            </a:endParaRPr>
          </a:p>
        </p:txBody>
      </p:sp>
      <p:pic>
        <p:nvPicPr>
          <p:cNvPr id="3" name="Content Placeholder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0604" y="1640853"/>
            <a:ext cx="6544823" cy="4555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7568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318630" y="144402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 smtClean="0">
                <a:latin typeface="+mn-lt"/>
              </a:rPr>
              <a:t>Performance Steps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2249619" y="1710921"/>
            <a:ext cx="7886700" cy="4824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Discuss the Unit Strength Maintenance Program with unit Leadership: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400" smtClean="0"/>
          </a:p>
          <a:p>
            <a:pPr lvl="1">
              <a:buFont typeface="Calibri" panose="020F0502020204030204" pitchFamily="34" charset="0"/>
              <a:buChar char="*"/>
            </a:pPr>
            <a:r>
              <a:rPr lang="en-US" smtClean="0"/>
              <a:t>Mission/Goals</a:t>
            </a:r>
          </a:p>
          <a:p>
            <a:pPr lvl="1">
              <a:buFont typeface="Calibri" panose="020F0502020204030204" pitchFamily="34" charset="0"/>
              <a:buChar char="*"/>
            </a:pPr>
            <a:r>
              <a:rPr lang="en-US" smtClean="0"/>
              <a:t>Family Readiness</a:t>
            </a:r>
          </a:p>
          <a:p>
            <a:pPr lvl="1">
              <a:buFont typeface="Calibri" panose="020F0502020204030204" pitchFamily="34" charset="0"/>
              <a:buChar char="*"/>
            </a:pPr>
            <a:r>
              <a:rPr lang="en-US" smtClean="0"/>
              <a:t>Soldier care/NCOES</a:t>
            </a:r>
          </a:p>
          <a:p>
            <a:pPr lvl="1">
              <a:buFont typeface="Calibri" panose="020F0502020204030204" pitchFamily="34" charset="0"/>
              <a:buChar char="*"/>
            </a:pPr>
            <a:r>
              <a:rPr lang="en-US" smtClean="0"/>
              <a:t>Unit Sponsorship Program</a:t>
            </a:r>
          </a:p>
          <a:p>
            <a:pPr lvl="1">
              <a:buFont typeface="Calibri" panose="020F0502020204030204" pitchFamily="34" charset="0"/>
              <a:buChar char="*"/>
            </a:pPr>
            <a:r>
              <a:rPr lang="en-US" smtClean="0"/>
              <a:t>Employer support of the Guard and Reserves (ESGR)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644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95461" y="1438694"/>
            <a:ext cx="882498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u="sng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Introduction/Student Orientation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Roles and Responsibilities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Battle Rhyth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Attrition Management Programs</a:t>
            </a:r>
            <a:endParaRPr lang="en-US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Communicate Alternatives to Separation/Transfer/Discharge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Communicate Incentives and </a:t>
            </a:r>
            <a:r>
              <a:rPr lang="en-US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Benefits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Conduct a Retention and Attrition </a:t>
            </a:r>
            <a:r>
              <a:rPr lang="en-US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Interview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Determine 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Extension and Immediate Reenlistment </a:t>
            </a:r>
            <a:r>
              <a:rPr lang="en-US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Eligibility</a:t>
            </a:r>
            <a:endParaRPr lang="en-US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Systems/Data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/&amp; </a:t>
            </a:r>
            <a:r>
              <a:rPr lang="en-US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Reporting (Intro only)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Test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Summary</a:t>
            </a:r>
            <a:endParaRPr lang="en-US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590255" y="519987"/>
            <a:ext cx="471462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400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Training Schedule</a:t>
            </a:r>
          </a:p>
        </p:txBody>
      </p:sp>
    </p:spTree>
    <p:extLst>
      <p:ext uri="{BB962C8B-B14F-4D97-AF65-F5344CB8AC3E}">
        <p14:creationId xmlns:p14="http://schemas.microsoft.com/office/powerpoint/2010/main" val="205016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163355" y="239292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 smtClean="0">
                <a:latin typeface="+mn-lt"/>
              </a:rPr>
              <a:t>Performance Steps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2234804" y="1820085"/>
            <a:ext cx="7886700" cy="47990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smtClean="0"/>
              <a:t>Validate the Units SM program addresses the following:</a:t>
            </a:r>
          </a:p>
          <a:p>
            <a:pPr lvl="1"/>
            <a:r>
              <a:rPr lang="en-US" smtClean="0"/>
              <a:t>Policies and Standard Operating Procedures</a:t>
            </a:r>
          </a:p>
          <a:p>
            <a:pPr lvl="1"/>
            <a:r>
              <a:rPr lang="en-US" smtClean="0"/>
              <a:t>Extension/Immediate reenlistment objectives</a:t>
            </a:r>
          </a:p>
          <a:p>
            <a:pPr lvl="1"/>
            <a:r>
              <a:rPr lang="en-US" smtClean="0"/>
              <a:t>Responsibilities of unit Leaders</a:t>
            </a:r>
          </a:p>
          <a:p>
            <a:pPr lvl="1"/>
            <a:r>
              <a:rPr lang="en-US" smtClean="0"/>
              <a:t>Retention Binder</a:t>
            </a:r>
          </a:p>
          <a:p>
            <a:pPr lvl="1"/>
            <a:r>
              <a:rPr lang="en-US" smtClean="0"/>
              <a:t>Sponsorship and orientation programs</a:t>
            </a:r>
          </a:p>
          <a:p>
            <a:pPr lvl="1"/>
            <a:r>
              <a:rPr lang="en-US" smtClean="0"/>
              <a:t>Bars to extension/immediate reenlistment</a:t>
            </a:r>
          </a:p>
          <a:p>
            <a:pPr lvl="1"/>
            <a:r>
              <a:rPr lang="en-US" smtClean="0"/>
              <a:t>Family programs</a:t>
            </a:r>
          </a:p>
          <a:p>
            <a:pPr lvl="1"/>
            <a:r>
              <a:rPr lang="en-US" smtClean="0"/>
              <a:t>ESGR training and support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2087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947694" y="178907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Performance Steps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2428730" y="1901213"/>
            <a:ext cx="7886700" cy="46704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Evaluate retention related areas: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Drill Attendance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Retention Objectives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Extensions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Unsatisfactorily participants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Identify positive/negative trends by comparing the information gathered with published objectives, goals, and standards set by the Commander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6460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67884" y="1"/>
            <a:ext cx="837565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100" spc="-5" dirty="0">
                <a:solidFill>
                  <a:srgbClr val="00AF50"/>
                </a:solidFill>
                <a:latin typeface="Calibri"/>
                <a:cs typeface="Calibri"/>
              </a:rPr>
              <a:t>UNCLASSIFIED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307207" y="6572504"/>
            <a:ext cx="560197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b="1" i="1" dirty="0">
                <a:solidFill>
                  <a:srgbClr val="375F92"/>
                </a:solidFill>
                <a:latin typeface="Calibri"/>
                <a:cs typeface="Calibri"/>
              </a:rPr>
              <a:t>The Right </a:t>
            </a:r>
            <a:r>
              <a:rPr sz="1400" b="1" i="1" spc="-15" dirty="0">
                <a:solidFill>
                  <a:srgbClr val="375F92"/>
                </a:solidFill>
                <a:latin typeface="Calibri"/>
                <a:cs typeface="Calibri"/>
              </a:rPr>
              <a:t>Number, </a:t>
            </a:r>
            <a:r>
              <a:rPr sz="1400" b="1" i="1" dirty="0">
                <a:solidFill>
                  <a:srgbClr val="375F92"/>
                </a:solidFill>
                <a:latin typeface="Calibri"/>
                <a:cs typeface="Calibri"/>
              </a:rPr>
              <a:t>Right </a:t>
            </a:r>
            <a:r>
              <a:rPr sz="1400" b="1" i="1" spc="-5" dirty="0">
                <a:solidFill>
                  <a:srgbClr val="375F92"/>
                </a:solidFill>
                <a:latin typeface="Calibri"/>
                <a:cs typeface="Calibri"/>
              </a:rPr>
              <a:t>People, </a:t>
            </a:r>
            <a:r>
              <a:rPr sz="1400" b="1" i="1" dirty="0">
                <a:solidFill>
                  <a:srgbClr val="375F92"/>
                </a:solidFill>
                <a:latin typeface="Calibri"/>
                <a:cs typeface="Calibri"/>
              </a:rPr>
              <a:t>and Right Care equals </a:t>
            </a:r>
            <a:r>
              <a:rPr sz="1400" b="1" i="1" spc="-10" dirty="0">
                <a:solidFill>
                  <a:srgbClr val="375F92"/>
                </a:solidFill>
                <a:latin typeface="Calibri"/>
                <a:cs typeface="Calibri"/>
              </a:rPr>
              <a:t>Personnel</a:t>
            </a:r>
            <a:r>
              <a:rPr sz="1400" b="1" i="1" spc="-190" dirty="0">
                <a:solidFill>
                  <a:srgbClr val="375F92"/>
                </a:solidFill>
                <a:latin typeface="Calibri"/>
                <a:cs typeface="Calibri"/>
              </a:rPr>
              <a:t> </a:t>
            </a:r>
            <a:r>
              <a:rPr sz="1400" b="1" i="1" spc="-5" dirty="0">
                <a:solidFill>
                  <a:srgbClr val="375F92"/>
                </a:solidFill>
                <a:latin typeface="Calibri"/>
                <a:cs typeface="Calibri"/>
              </a:rPr>
              <a:t>Readiness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024629" y="4637733"/>
            <a:ext cx="4446270" cy="15532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spcBef>
                <a:spcPts val="95"/>
              </a:spcBef>
            </a:pPr>
            <a:r>
              <a:rPr lang="en-US" sz="2800" b="1" spc="-85" dirty="0">
                <a:latin typeface="Arial" panose="020B0604020202020204" pitchFamily="34" charset="0"/>
                <a:cs typeface="Arial" panose="020B0604020202020204" pitchFamily="34" charset="0"/>
              </a:rPr>
              <a:t>CW3 Todd J. Libby</a:t>
            </a:r>
            <a:endParaRPr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65" marR="5080" algn="ctr">
              <a:spcBef>
                <a:spcPts val="30"/>
              </a:spcBef>
            </a:pPr>
            <a:r>
              <a:rPr lang="en-US" sz="2400" spc="-20" dirty="0">
                <a:latin typeface="Arial" panose="020B0604020202020204" pitchFamily="34" charset="0"/>
                <a:cs typeface="Arial" panose="020B0604020202020204" pitchFamily="34" charset="0"/>
              </a:rPr>
              <a:t>MEARNG State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 Retention</a:t>
            </a:r>
            <a:r>
              <a:rPr sz="2400" spc="-9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Manager  (</a:t>
            </a:r>
            <a:r>
              <a:rPr lang="en-US" sz="2400" spc="-5" dirty="0">
                <a:latin typeface="Arial" panose="020B0604020202020204" pitchFamily="34" charset="0"/>
                <a:cs typeface="Arial" panose="020B0604020202020204" pitchFamily="34" charset="0"/>
              </a:rPr>
              <a:t>207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sz="2400"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-10" dirty="0">
                <a:latin typeface="Arial" panose="020B0604020202020204" pitchFamily="34" charset="0"/>
                <a:cs typeface="Arial" panose="020B0604020202020204" pitchFamily="34" charset="0"/>
              </a:rPr>
              <a:t>430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2400" spc="-10" dirty="0">
                <a:latin typeface="Arial" panose="020B0604020202020204" pitchFamily="34" charset="0"/>
                <a:cs typeface="Arial" panose="020B0604020202020204" pitchFamily="34" charset="0"/>
              </a:rPr>
              <a:t>5588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905" algn="ctr"/>
            <a:r>
              <a:rPr lang="en-US" sz="2400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todd.j.libby.mil@mail.mil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4160837" y="1972557"/>
            <a:ext cx="4173854" cy="2474395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/>
          <a:p>
            <a:pPr marL="3175" algn="ctr">
              <a:lnSpc>
                <a:spcPct val="100000"/>
              </a:lnSpc>
              <a:spcBef>
                <a:spcPts val="95"/>
              </a:spcBef>
            </a:pPr>
            <a:r>
              <a:rPr sz="4000" spc="-5" dirty="0">
                <a:latin typeface="Arial" panose="020B0604020202020204" pitchFamily="34" charset="0"/>
                <a:cs typeface="Arial" panose="020B0604020202020204" pitchFamily="34" charset="0"/>
              </a:rPr>
              <a:t>RMS</a:t>
            </a:r>
            <a:endParaRPr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65" marR="5080" algn="ctr">
              <a:lnSpc>
                <a:spcPct val="100000"/>
              </a:lnSpc>
              <a:spcBef>
                <a:spcPts val="5"/>
              </a:spcBef>
            </a:pPr>
            <a:r>
              <a:rPr sz="4000" spc="-5" dirty="0">
                <a:latin typeface="Arial" panose="020B0604020202020204" pitchFamily="34" charset="0"/>
                <a:cs typeface="Arial" panose="020B0604020202020204" pitchFamily="34" charset="0"/>
              </a:rPr>
              <a:t>Unit </a:t>
            </a:r>
            <a:r>
              <a:rPr sz="4000" spc="-25" dirty="0">
                <a:latin typeface="Arial" panose="020B0604020202020204" pitchFamily="34" charset="0"/>
                <a:cs typeface="Arial" panose="020B0604020202020204" pitchFamily="34" charset="0"/>
              </a:rPr>
              <a:t>Retention</a:t>
            </a:r>
            <a:r>
              <a:rPr sz="400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4000" spc="-15" dirty="0">
                <a:latin typeface="Arial" panose="020B0604020202020204" pitchFamily="34" charset="0"/>
                <a:cs typeface="Arial" panose="020B0604020202020204" pitchFamily="34" charset="0"/>
              </a:rPr>
              <a:t>NCO  </a:t>
            </a:r>
            <a:r>
              <a:rPr sz="4000" spc="-20" dirty="0">
                <a:latin typeface="Arial" panose="020B0604020202020204" pitchFamily="34" charset="0"/>
                <a:cs typeface="Arial" panose="020B0604020202020204" pitchFamily="34" charset="0"/>
              </a:rPr>
              <a:t>Battle</a:t>
            </a:r>
            <a:r>
              <a:rPr sz="40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4000" spc="-15" dirty="0">
                <a:latin typeface="Arial" panose="020B0604020202020204" pitchFamily="34" charset="0"/>
                <a:cs typeface="Arial" panose="020B0604020202020204" pitchFamily="34" charset="0"/>
              </a:rPr>
              <a:t>Rhythm</a:t>
            </a:r>
            <a:endParaRPr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ject 3"/>
          <p:cNvSpPr txBox="1">
            <a:spLocks/>
          </p:cNvSpPr>
          <p:nvPr/>
        </p:nvSpPr>
        <p:spPr>
          <a:xfrm>
            <a:off x="1104489" y="563663"/>
            <a:ext cx="12100523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153795">
              <a:lnSpc>
                <a:spcPct val="100000"/>
              </a:lnSpc>
              <a:spcBef>
                <a:spcPts val="95"/>
              </a:spcBef>
            </a:pPr>
            <a:r>
              <a:rPr lang="en-US" sz="40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 Unit </a:t>
            </a:r>
            <a:r>
              <a:rPr lang="en-US" sz="4000" spc="-20" dirty="0" smtClean="0">
                <a:latin typeface="Arial" panose="020B0604020202020204" pitchFamily="34" charset="0"/>
                <a:cs typeface="Arial" panose="020B0604020202020204" pitchFamily="34" charset="0"/>
              </a:rPr>
              <a:t>Retention </a:t>
            </a:r>
            <a:r>
              <a:rPr lang="en-US" sz="4000" spc="-15" dirty="0" smtClean="0">
                <a:latin typeface="Arial" panose="020B0604020202020204" pitchFamily="34" charset="0"/>
                <a:cs typeface="Arial" panose="020B0604020202020204" pitchFamily="34" charset="0"/>
              </a:rPr>
              <a:t>NCO Battle</a:t>
            </a:r>
            <a:r>
              <a:rPr lang="en-US" sz="4000" spc="12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Rhythm</a:t>
            </a:r>
            <a:endParaRPr lang="en-US" sz="4000" spc="-1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5675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4"/>
          <p:cNvSpPr txBox="1"/>
          <p:nvPr/>
        </p:nvSpPr>
        <p:spPr>
          <a:xfrm>
            <a:off x="1304663" y="1631590"/>
            <a:ext cx="10214984" cy="4494307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 marR="528320">
              <a:lnSpc>
                <a:spcPct val="101000"/>
              </a:lnSpc>
              <a:spcBef>
                <a:spcPts val="70"/>
              </a:spcBef>
            </a:pPr>
            <a:r>
              <a:rPr sz="2400" b="1" u="heavy" spc="-40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Task:</a:t>
            </a:r>
            <a:r>
              <a:rPr sz="2400" b="1" spc="-40" dirty="0">
                <a:solidFill>
                  <a:srgbClr val="006F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b="1" spc="-10" dirty="0">
                <a:latin typeface="Arial" panose="020B0604020202020204" pitchFamily="34" charset="0"/>
                <a:cs typeface="Arial" panose="020B0604020202020204" pitchFamily="34" charset="0"/>
              </a:rPr>
              <a:t>Retention Management Software </a:t>
            </a:r>
            <a:r>
              <a:rPr sz="2000" b="1" dirty="0">
                <a:latin typeface="Arial" panose="020B0604020202020204" pitchFamily="34" charset="0"/>
                <a:cs typeface="Arial" panose="020B0604020202020204" pitchFamily="34" charset="0"/>
              </a:rPr>
              <a:t>(RMS) – Unit </a:t>
            </a:r>
            <a:r>
              <a:rPr sz="2000" b="1" spc="-10" dirty="0">
                <a:latin typeface="Arial" panose="020B0604020202020204" pitchFamily="34" charset="0"/>
                <a:cs typeface="Arial" panose="020B0604020202020204" pitchFamily="34" charset="0"/>
              </a:rPr>
              <a:t>Retention </a:t>
            </a:r>
            <a:r>
              <a:rPr sz="2000" b="1" spc="-5" dirty="0">
                <a:latin typeface="Arial" panose="020B0604020202020204" pitchFamily="34" charset="0"/>
                <a:cs typeface="Arial" panose="020B0604020202020204" pitchFamily="34" charset="0"/>
              </a:rPr>
              <a:t>NCO  </a:t>
            </a:r>
            <a:r>
              <a:rPr sz="2000" b="1" spc="-10" dirty="0">
                <a:latin typeface="Arial" panose="020B0604020202020204" pitchFamily="34" charset="0"/>
                <a:cs typeface="Arial" panose="020B0604020202020204" pitchFamily="34" charset="0"/>
              </a:rPr>
              <a:t>Battle</a:t>
            </a:r>
            <a:r>
              <a:rPr sz="2000" b="1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b="1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Rhythm</a:t>
            </a:r>
            <a:endParaRPr lang="en-US" sz="2000" b="1" spc="-5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28320">
              <a:lnSpc>
                <a:spcPct val="101000"/>
              </a:lnSpc>
              <a:spcBef>
                <a:spcPts val="70"/>
              </a:spcBef>
            </a:pPr>
            <a:endParaRPr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ct val="100000"/>
              </a:lnSpc>
            </a:pPr>
            <a:r>
              <a:rPr sz="2400" b="1" u="heavy" spc="-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Condition:</a:t>
            </a:r>
            <a:r>
              <a:rPr sz="2400" b="1" spc="-5" dirty="0">
                <a:solidFill>
                  <a:srgbClr val="006F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Given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Student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class 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of newly assigned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Unit</a:t>
            </a:r>
            <a:r>
              <a:rPr sz="20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Retention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80645">
              <a:lnSpc>
                <a:spcPct val="100000"/>
              </a:lnSpc>
              <a:spcBef>
                <a:spcPts val="30"/>
              </a:spcBef>
            </a:pPr>
            <a:r>
              <a:rPr sz="2000" spc="-20" dirty="0">
                <a:latin typeface="Arial" panose="020B0604020202020204" pitchFamily="34" charset="0"/>
                <a:cs typeface="Arial" panose="020B0604020202020204" pitchFamily="34" charset="0"/>
              </a:rPr>
              <a:t>NCO’s,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Battalion 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Career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Counselor’s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Recruiting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Retention </a:t>
            </a:r>
            <a:r>
              <a:rPr sz="2000" spc="-25" dirty="0">
                <a:latin typeface="Arial" panose="020B0604020202020204" pitchFamily="34" charset="0"/>
                <a:cs typeface="Arial" panose="020B0604020202020204" pitchFamily="34" charset="0"/>
              </a:rPr>
              <a:t>NCO’s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in  a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classroom environment 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where instruction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is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presented formally 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while  questions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discussions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are 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encouraged. </a:t>
            </a:r>
            <a:r>
              <a:rPr sz="2000" spc="-15" dirty="0">
                <a:latin typeface="Arial" panose="020B0604020202020204" pitchFamily="34" charset="0"/>
                <a:cs typeface="Arial" panose="020B0604020202020204" pitchFamily="34" charset="0"/>
              </a:rPr>
              <a:t>Reference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materials available  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will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include NGR 601-1,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Retention 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Leader Guide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Unit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Retention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NCO 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Battle 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Rhythm Handout. </a:t>
            </a:r>
            <a:r>
              <a:rPr sz="2000" strike="sngStrike" spc="-5" dirty="0">
                <a:latin typeface="Arial" panose="020B0604020202020204" pitchFamily="34" charset="0"/>
                <a:cs typeface="Arial" panose="020B0604020202020204" pitchFamily="34" charset="0"/>
              </a:rPr>
              <a:t>Students </a:t>
            </a:r>
            <a:r>
              <a:rPr sz="2000" strike="sngStrike" spc="-10" dirty="0">
                <a:latin typeface="Arial" panose="020B0604020202020204" pitchFamily="34" charset="0"/>
                <a:cs typeface="Arial" panose="020B0604020202020204" pitchFamily="34" charset="0"/>
              </a:rPr>
              <a:t>require current </a:t>
            </a:r>
            <a:r>
              <a:rPr sz="2000" strike="sngStrike" dirty="0">
                <a:latin typeface="Arial" panose="020B0604020202020204" pitchFamily="34" charset="0"/>
                <a:cs typeface="Arial" panose="020B0604020202020204" pitchFamily="34" charset="0"/>
              </a:rPr>
              <a:t>RMS </a:t>
            </a:r>
            <a:r>
              <a:rPr sz="2000" strike="sngStrike" spc="-5" dirty="0">
                <a:latin typeface="Arial" panose="020B0604020202020204" pitchFamily="34" charset="0"/>
                <a:cs typeface="Arial" panose="020B0604020202020204" pitchFamily="34" charset="0"/>
              </a:rPr>
              <a:t>account </a:t>
            </a:r>
            <a:r>
              <a:rPr sz="2000" strike="sngStrike" dirty="0">
                <a:latin typeface="Arial" panose="020B0604020202020204" pitchFamily="34" charset="0"/>
                <a:cs typeface="Arial" panose="020B0604020202020204" pitchFamily="34" charset="0"/>
              </a:rPr>
              <a:t>and access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.  Risk 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assessment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is 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low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has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been</a:t>
            </a:r>
            <a:r>
              <a:rPr sz="2000" spc="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conducted/submitted</a:t>
            </a:r>
            <a:r>
              <a:rPr sz="20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000" spc="-1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80645">
              <a:lnSpc>
                <a:spcPct val="100000"/>
              </a:lnSpc>
              <a:spcBef>
                <a:spcPts val="30"/>
              </a:spcBef>
            </a:pPr>
            <a:endParaRPr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>
              <a:lnSpc>
                <a:spcPct val="100299"/>
              </a:lnSpc>
              <a:tabLst>
                <a:tab pos="1377950" algn="l"/>
              </a:tabLst>
            </a:pPr>
            <a:r>
              <a:rPr sz="2400" b="1" u="heavy" spc="-10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Standard:</a:t>
            </a:r>
            <a:r>
              <a:rPr sz="2400" b="1" spc="-10" dirty="0">
                <a:solidFill>
                  <a:srgbClr val="006F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sz="2000" spc="-25" dirty="0">
                <a:latin typeface="Arial" panose="020B0604020202020204" pitchFamily="34" charset="0"/>
                <a:cs typeface="Arial" panose="020B0604020202020204" pitchFamily="34" charset="0"/>
              </a:rPr>
              <a:t>At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the conclusion 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this 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block of instruction, Students should  possess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enough 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knowledge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to establish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an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immediate Battle </a:t>
            </a:r>
            <a:r>
              <a:rPr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Rhythm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sz="2000" strike="sngStrike" spc="-5" dirty="0">
                <a:latin typeface="Arial" panose="020B0604020202020204" pitchFamily="34" charset="0"/>
                <a:cs typeface="Arial" panose="020B0604020202020204" pitchFamily="34" charset="0"/>
              </a:rPr>
              <a:t>utilizing </a:t>
            </a:r>
            <a:r>
              <a:rPr sz="2000" strike="sngStrike" dirty="0">
                <a:latin typeface="Arial" panose="020B0604020202020204" pitchFamily="34" charset="0"/>
                <a:cs typeface="Arial" panose="020B0604020202020204" pitchFamily="34" charset="0"/>
              </a:rPr>
              <a:t>RMS </a:t>
            </a:r>
            <a:r>
              <a:rPr sz="2000" strike="sngStrike" spc="-15" dirty="0">
                <a:latin typeface="Arial" panose="020B0604020202020204" pitchFamily="34" charset="0"/>
                <a:cs typeface="Arial" panose="020B0604020202020204" pitchFamily="34" charset="0"/>
              </a:rPr>
              <a:t>at </a:t>
            </a:r>
            <a:r>
              <a:rPr sz="2000" strike="sngStrike" dirty="0">
                <a:latin typeface="Arial" panose="020B0604020202020204" pitchFamily="34" charset="0"/>
                <a:cs typeface="Arial" panose="020B0604020202020204" pitchFamily="34" charset="0"/>
              </a:rPr>
              <a:t>home </a:t>
            </a:r>
            <a:r>
              <a:rPr sz="2000" strike="sngStrike" spc="-10" dirty="0">
                <a:latin typeface="Arial" panose="020B0604020202020204" pitchFamily="34" charset="0"/>
                <a:cs typeface="Arial" panose="020B0604020202020204" pitchFamily="34" charset="0"/>
              </a:rPr>
              <a:t>station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. For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an </a:t>
            </a:r>
            <a:r>
              <a:rPr sz="2000" spc="-15" dirty="0">
                <a:latin typeface="Arial" panose="020B0604020202020204" pitchFamily="34" charset="0"/>
                <a:cs typeface="Arial" panose="020B0604020202020204" pitchFamily="34" charset="0"/>
              </a:rPr>
              <a:t>overall 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“GO” of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this learning 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objective, 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Student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must achieve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70% 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or higher on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the multiple 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choice 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examination </a:t>
            </a:r>
            <a:r>
              <a:rPr sz="2000" spc="-15" dirty="0">
                <a:latin typeface="Arial" panose="020B0604020202020204" pitchFamily="34" charset="0"/>
                <a:cs typeface="Arial" panose="020B0604020202020204" pitchFamily="34" charset="0"/>
              </a:rPr>
              <a:t>at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the end 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this 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training</a:t>
            </a:r>
            <a:r>
              <a:rPr sz="2000" spc="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session.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>
            <a:spLocks/>
          </p:cNvSpPr>
          <p:nvPr/>
        </p:nvSpPr>
        <p:spPr>
          <a:xfrm>
            <a:off x="719007" y="511879"/>
            <a:ext cx="12100523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153795">
              <a:lnSpc>
                <a:spcPct val="100000"/>
              </a:lnSpc>
              <a:spcBef>
                <a:spcPts val="95"/>
              </a:spcBef>
            </a:pPr>
            <a:r>
              <a:rPr lang="en-US" sz="40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 Unit </a:t>
            </a:r>
            <a:r>
              <a:rPr lang="en-US" sz="4000" spc="-20" dirty="0" smtClean="0">
                <a:latin typeface="Arial" panose="020B0604020202020204" pitchFamily="34" charset="0"/>
                <a:cs typeface="Arial" panose="020B0604020202020204" pitchFamily="34" charset="0"/>
              </a:rPr>
              <a:t>Retention </a:t>
            </a:r>
            <a:r>
              <a:rPr lang="en-US" sz="4000" spc="-15" dirty="0" smtClean="0">
                <a:latin typeface="Arial" panose="020B0604020202020204" pitchFamily="34" charset="0"/>
                <a:cs typeface="Arial" panose="020B0604020202020204" pitchFamily="34" charset="0"/>
              </a:rPr>
              <a:t>NCO Battle</a:t>
            </a:r>
            <a:r>
              <a:rPr lang="en-US" sz="4000" spc="12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Rhythm</a:t>
            </a:r>
            <a:endParaRPr lang="en-US" sz="4000" spc="-1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6947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3"/>
          <p:cNvSpPr txBox="1">
            <a:spLocks/>
          </p:cNvSpPr>
          <p:nvPr/>
        </p:nvSpPr>
        <p:spPr>
          <a:xfrm>
            <a:off x="719007" y="511879"/>
            <a:ext cx="12100523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153795">
              <a:lnSpc>
                <a:spcPct val="100000"/>
              </a:lnSpc>
              <a:spcBef>
                <a:spcPts val="95"/>
              </a:spcBef>
            </a:pPr>
            <a:r>
              <a:rPr lang="en-US" sz="40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 Unit </a:t>
            </a:r>
            <a:r>
              <a:rPr lang="en-US" sz="4000" spc="-20" dirty="0" smtClean="0">
                <a:latin typeface="Arial" panose="020B0604020202020204" pitchFamily="34" charset="0"/>
                <a:cs typeface="Arial" panose="020B0604020202020204" pitchFamily="34" charset="0"/>
              </a:rPr>
              <a:t>Retention </a:t>
            </a:r>
            <a:r>
              <a:rPr lang="en-US" sz="4000" spc="-15" dirty="0" smtClean="0">
                <a:latin typeface="Arial" panose="020B0604020202020204" pitchFamily="34" charset="0"/>
                <a:cs typeface="Arial" panose="020B0604020202020204" pitchFamily="34" charset="0"/>
              </a:rPr>
              <a:t>NCO Battle</a:t>
            </a:r>
            <a:r>
              <a:rPr lang="en-US" sz="4000" spc="12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Rhythm</a:t>
            </a:r>
            <a:endParaRPr lang="en-US" sz="4000" spc="-1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4"/>
          <p:cNvSpPr txBox="1"/>
          <p:nvPr/>
        </p:nvSpPr>
        <p:spPr>
          <a:xfrm>
            <a:off x="2920805" y="1992310"/>
            <a:ext cx="6611620" cy="35509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363220" algn="ctr">
              <a:lnSpc>
                <a:spcPct val="100000"/>
              </a:lnSpc>
              <a:spcBef>
                <a:spcPts val="105"/>
              </a:spcBef>
            </a:pPr>
            <a:r>
              <a:rPr sz="3200" b="1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Definition </a:t>
            </a:r>
            <a:r>
              <a:rPr sz="3200" b="1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of </a:t>
            </a:r>
            <a:r>
              <a:rPr sz="3200" b="1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Battle</a:t>
            </a:r>
            <a:r>
              <a:rPr sz="3200" b="1" u="heavy" spc="-5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3200" b="1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Rhythm</a:t>
            </a:r>
            <a:endParaRPr sz="32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850" dirty="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sz="2800" b="1" spc="-15" dirty="0">
                <a:solidFill>
                  <a:srgbClr val="006FC0"/>
                </a:solidFill>
                <a:latin typeface="Calibri"/>
                <a:cs typeface="Calibri"/>
              </a:rPr>
              <a:t>Battle</a:t>
            </a:r>
            <a:r>
              <a:rPr sz="2800" spc="-15" dirty="0">
                <a:solidFill>
                  <a:srgbClr val="006FC0"/>
                </a:solidFill>
                <a:latin typeface="Calibri"/>
                <a:cs typeface="Calibri"/>
              </a:rPr>
              <a:t>-</a:t>
            </a:r>
            <a:r>
              <a:rPr sz="2800" b="1" spc="-15" dirty="0">
                <a:solidFill>
                  <a:srgbClr val="006FC0"/>
                </a:solidFill>
                <a:latin typeface="Calibri"/>
                <a:cs typeface="Calibri"/>
              </a:rPr>
              <a:t>Rhythm</a:t>
            </a:r>
            <a:r>
              <a:rPr sz="2800" spc="-15" dirty="0">
                <a:solidFill>
                  <a:srgbClr val="006FC0"/>
                </a:solidFill>
                <a:latin typeface="Calibri"/>
                <a:cs typeface="Calibri"/>
              </a:rPr>
              <a:t>. </a:t>
            </a:r>
            <a:r>
              <a:rPr sz="2800" spc="-5" dirty="0">
                <a:solidFill>
                  <a:srgbClr val="006FC0"/>
                </a:solidFill>
                <a:latin typeface="Calibri"/>
                <a:cs typeface="Calibri"/>
              </a:rPr>
              <a:t>Noun. </a:t>
            </a:r>
            <a:r>
              <a:rPr sz="2800" spc="-20" dirty="0">
                <a:solidFill>
                  <a:srgbClr val="006FC0"/>
                </a:solidFill>
                <a:latin typeface="Calibri"/>
                <a:cs typeface="Calibri"/>
              </a:rPr>
              <a:t>(plural </a:t>
            </a:r>
            <a:r>
              <a:rPr sz="2800" b="1" spc="-15" dirty="0">
                <a:solidFill>
                  <a:srgbClr val="006FC0"/>
                </a:solidFill>
                <a:latin typeface="Calibri"/>
                <a:cs typeface="Calibri"/>
              </a:rPr>
              <a:t>battle </a:t>
            </a:r>
            <a:r>
              <a:rPr sz="2800" b="1" spc="-10" dirty="0">
                <a:solidFill>
                  <a:srgbClr val="006FC0"/>
                </a:solidFill>
                <a:latin typeface="Calibri"/>
                <a:cs typeface="Calibri"/>
              </a:rPr>
              <a:t>rhythms</a:t>
            </a:r>
            <a:r>
              <a:rPr sz="2800" spc="-10" dirty="0">
                <a:solidFill>
                  <a:srgbClr val="006FC0"/>
                </a:solidFill>
                <a:latin typeface="Calibri"/>
                <a:cs typeface="Calibri"/>
              </a:rPr>
              <a:t>)  </a:t>
            </a:r>
            <a:r>
              <a:rPr sz="2800" i="1" u="heavy" spc="-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libri"/>
                <a:cs typeface="Calibri"/>
              </a:rPr>
              <a:t>A </a:t>
            </a:r>
            <a:r>
              <a:rPr sz="2800" i="1" u="heavy" spc="-10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libri"/>
                <a:cs typeface="Calibri"/>
              </a:rPr>
              <a:t>daily </a:t>
            </a:r>
            <a:r>
              <a:rPr sz="2800" i="1" u="heavy" spc="-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libri"/>
                <a:cs typeface="Calibri"/>
              </a:rPr>
              <a:t>routine or </a:t>
            </a:r>
            <a:r>
              <a:rPr sz="2800" i="1" u="heavy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libri"/>
                <a:cs typeface="Calibri"/>
              </a:rPr>
              <a:t>order </a:t>
            </a:r>
            <a:r>
              <a:rPr sz="2800" i="1" u="heavy" spc="-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libri"/>
                <a:cs typeface="Calibri"/>
              </a:rPr>
              <a:t>of business</a:t>
            </a:r>
            <a:r>
              <a:rPr sz="2800" spc="-5" dirty="0">
                <a:solidFill>
                  <a:srgbClr val="006FC0"/>
                </a:solidFill>
                <a:latin typeface="Calibri"/>
                <a:cs typeface="Calibri"/>
              </a:rPr>
              <a:t>, especially  as </a:t>
            </a:r>
            <a:r>
              <a:rPr sz="2800" spc="-10" dirty="0">
                <a:solidFill>
                  <a:srgbClr val="006FC0"/>
                </a:solidFill>
                <a:latin typeface="Calibri"/>
                <a:cs typeface="Calibri"/>
              </a:rPr>
              <a:t>assumed </a:t>
            </a:r>
            <a:r>
              <a:rPr sz="2800" spc="-15" dirty="0">
                <a:solidFill>
                  <a:srgbClr val="006FC0"/>
                </a:solidFill>
                <a:latin typeface="Calibri"/>
                <a:cs typeface="Calibri"/>
              </a:rPr>
              <a:t>by </a:t>
            </a:r>
            <a:r>
              <a:rPr sz="2800" spc="-5" dirty="0">
                <a:solidFill>
                  <a:srgbClr val="006FC0"/>
                </a:solidFill>
                <a:latin typeface="Calibri"/>
                <a:cs typeface="Calibri"/>
              </a:rPr>
              <a:t>a </a:t>
            </a:r>
            <a:r>
              <a:rPr sz="2800" spc="-10" dirty="0">
                <a:solidFill>
                  <a:srgbClr val="006FC0"/>
                </a:solidFill>
                <a:latin typeface="Calibri"/>
                <a:cs typeface="Calibri"/>
              </a:rPr>
              <a:t>military </a:t>
            </a:r>
            <a:r>
              <a:rPr sz="2800" spc="-20" dirty="0">
                <a:solidFill>
                  <a:srgbClr val="006FC0"/>
                </a:solidFill>
                <a:latin typeface="Calibri"/>
                <a:cs typeface="Calibri"/>
              </a:rPr>
              <a:t>organization </a:t>
            </a:r>
            <a:r>
              <a:rPr sz="2800" spc="-10" dirty="0">
                <a:solidFill>
                  <a:srgbClr val="006FC0"/>
                </a:solidFill>
                <a:latin typeface="Calibri"/>
                <a:cs typeface="Calibri"/>
              </a:rPr>
              <a:t>or  during</a:t>
            </a:r>
            <a:r>
              <a:rPr sz="2800" spc="3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6FC0"/>
                </a:solidFill>
                <a:latin typeface="Calibri"/>
                <a:cs typeface="Calibri"/>
              </a:rPr>
              <a:t>crisis.</a:t>
            </a:r>
            <a:endParaRPr sz="2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3700" dirty="0">
              <a:latin typeface="Calibri"/>
              <a:cs typeface="Calibri"/>
            </a:endParaRPr>
          </a:p>
          <a:p>
            <a:pPr marL="322580">
              <a:lnSpc>
                <a:spcPct val="100000"/>
              </a:lnSpc>
            </a:pPr>
            <a:r>
              <a:rPr sz="2000" b="1" i="1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Unit </a:t>
            </a:r>
            <a:r>
              <a:rPr sz="2000" b="1" i="1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Retention </a:t>
            </a:r>
            <a:r>
              <a:rPr sz="2000" b="1" i="1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NCO </a:t>
            </a:r>
            <a:r>
              <a:rPr sz="2000" b="1" i="1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Battle </a:t>
            </a:r>
            <a:r>
              <a:rPr sz="2000" b="1" i="1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Rhythm </a:t>
            </a:r>
            <a:r>
              <a:rPr sz="2000" b="1" i="1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is an Order </a:t>
            </a:r>
            <a:r>
              <a:rPr sz="2000" b="1" i="1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of</a:t>
            </a:r>
            <a:r>
              <a:rPr sz="2000" b="1" i="1" u="heavy" spc="-2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000" b="1" i="1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Business</a:t>
            </a:r>
            <a:endParaRPr sz="20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1747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3"/>
          <p:cNvSpPr txBox="1">
            <a:spLocks/>
          </p:cNvSpPr>
          <p:nvPr/>
        </p:nvSpPr>
        <p:spPr>
          <a:xfrm>
            <a:off x="719007" y="511879"/>
            <a:ext cx="12100523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153795">
              <a:lnSpc>
                <a:spcPct val="100000"/>
              </a:lnSpc>
              <a:spcBef>
                <a:spcPts val="95"/>
              </a:spcBef>
            </a:pPr>
            <a:r>
              <a:rPr lang="en-US" sz="40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 Unit </a:t>
            </a:r>
            <a:r>
              <a:rPr lang="en-US" sz="4000" spc="-20" dirty="0" smtClean="0">
                <a:latin typeface="Arial" panose="020B0604020202020204" pitchFamily="34" charset="0"/>
                <a:cs typeface="Arial" panose="020B0604020202020204" pitchFamily="34" charset="0"/>
              </a:rPr>
              <a:t>Retention </a:t>
            </a:r>
            <a:r>
              <a:rPr lang="en-US" sz="4000" spc="-15" dirty="0" smtClean="0">
                <a:latin typeface="Arial" panose="020B0604020202020204" pitchFamily="34" charset="0"/>
                <a:cs typeface="Arial" panose="020B0604020202020204" pitchFamily="34" charset="0"/>
              </a:rPr>
              <a:t>NCO Battle</a:t>
            </a:r>
            <a:r>
              <a:rPr lang="en-US" sz="4000" spc="12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Rhythm</a:t>
            </a:r>
            <a:endParaRPr lang="en-US" sz="4000" spc="-1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5"/>
          <p:cNvSpPr txBox="1"/>
          <p:nvPr/>
        </p:nvSpPr>
        <p:spPr>
          <a:xfrm>
            <a:off x="2541183" y="2370753"/>
            <a:ext cx="7445375" cy="389890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latin typeface="Calibri"/>
                <a:cs typeface="Calibri"/>
              </a:rPr>
              <a:t>NGR 601-1 </a:t>
            </a:r>
            <a:r>
              <a:rPr sz="2000" b="1" spc="-10" dirty="0">
                <a:latin typeface="Calibri"/>
                <a:cs typeface="Calibri"/>
              </a:rPr>
              <a:t>Army </a:t>
            </a:r>
            <a:r>
              <a:rPr sz="2000" b="1" spc="-5" dirty="0">
                <a:latin typeface="Calibri"/>
                <a:cs typeface="Calibri"/>
              </a:rPr>
              <a:t>National </a:t>
            </a:r>
            <a:r>
              <a:rPr sz="2000" b="1" spc="-10" dirty="0">
                <a:latin typeface="Calibri"/>
                <a:cs typeface="Calibri"/>
              </a:rPr>
              <a:t>Guard Strength Maintenance</a:t>
            </a:r>
            <a:r>
              <a:rPr sz="2000" b="1" spc="-45" dirty="0">
                <a:latin typeface="Calibri"/>
                <a:cs typeface="Calibri"/>
              </a:rPr>
              <a:t> </a:t>
            </a:r>
            <a:r>
              <a:rPr sz="2000" b="1" spc="-15" dirty="0">
                <a:latin typeface="Calibri"/>
                <a:cs typeface="Calibri"/>
              </a:rPr>
              <a:t>Program</a:t>
            </a:r>
            <a:endParaRPr sz="20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75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10" dirty="0">
                <a:solidFill>
                  <a:srgbClr val="FF0000"/>
                </a:solidFill>
                <a:latin typeface="Calibri"/>
                <a:cs typeface="Calibri"/>
              </a:rPr>
              <a:t>Cited Regulation: </a:t>
            </a:r>
            <a:r>
              <a:rPr sz="1800" dirty="0">
                <a:solidFill>
                  <a:srgbClr val="FF0000"/>
                </a:solidFill>
                <a:latin typeface="Calibri"/>
                <a:cs typeface="Calibri"/>
              </a:rPr>
              <a:t>NGR 601-1, </a:t>
            </a:r>
            <a:r>
              <a:rPr sz="1800" spc="-10" dirty="0">
                <a:solidFill>
                  <a:srgbClr val="FF0000"/>
                </a:solidFill>
                <a:latin typeface="Calibri"/>
                <a:cs typeface="Calibri"/>
              </a:rPr>
              <a:t>Chapter </a:t>
            </a:r>
            <a:r>
              <a:rPr sz="1800" dirty="0">
                <a:solidFill>
                  <a:srgbClr val="FF0000"/>
                </a:solidFill>
                <a:latin typeface="Calibri"/>
                <a:cs typeface="Calibri"/>
              </a:rPr>
              <a:t>2, </a:t>
            </a:r>
            <a:r>
              <a:rPr sz="1800" spc="-15" dirty="0">
                <a:solidFill>
                  <a:srgbClr val="FF0000"/>
                </a:solidFill>
                <a:latin typeface="Calibri"/>
                <a:cs typeface="Calibri"/>
              </a:rPr>
              <a:t>Paragraph </a:t>
            </a:r>
            <a:r>
              <a:rPr sz="1800" dirty="0">
                <a:solidFill>
                  <a:srgbClr val="FF0000"/>
                </a:solidFill>
                <a:latin typeface="Calibri"/>
                <a:cs typeface="Calibri"/>
              </a:rPr>
              <a:t>2-10, </a:t>
            </a:r>
            <a:r>
              <a:rPr sz="1800" spc="-10" dirty="0">
                <a:solidFill>
                  <a:srgbClr val="FF0000"/>
                </a:solidFill>
                <a:latin typeface="Calibri"/>
                <a:cs typeface="Calibri"/>
              </a:rPr>
              <a:t>Subparagraph </a:t>
            </a:r>
            <a:r>
              <a:rPr sz="1800" spc="-5" dirty="0">
                <a:solidFill>
                  <a:srgbClr val="FF0000"/>
                </a:solidFill>
                <a:latin typeface="Calibri"/>
                <a:cs typeface="Calibri"/>
              </a:rPr>
              <a:t>b.</a:t>
            </a:r>
            <a:r>
              <a:rPr sz="1800" spc="1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Calibri"/>
                <a:cs typeface="Calibri"/>
              </a:rPr>
              <a:t>(9)</a:t>
            </a:r>
            <a:endParaRPr sz="1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75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800" b="1" dirty="0">
                <a:latin typeface="Calibri"/>
                <a:cs typeface="Calibri"/>
              </a:rPr>
              <a:t>2-10. </a:t>
            </a:r>
            <a:r>
              <a:rPr sz="1800" b="1" spc="-10" dirty="0">
                <a:latin typeface="Calibri"/>
                <a:cs typeface="Calibri"/>
              </a:rPr>
              <a:t>Career </a:t>
            </a:r>
            <a:r>
              <a:rPr sz="1800" b="1" spc="-5" dirty="0">
                <a:latin typeface="Calibri"/>
                <a:cs typeface="Calibri"/>
              </a:rPr>
              <a:t>Counselors </a:t>
            </a:r>
            <a:r>
              <a:rPr sz="1800" b="1" spc="-10" dirty="0">
                <a:latin typeface="Calibri"/>
                <a:cs typeface="Calibri"/>
              </a:rPr>
              <a:t>(Battalions/Unit/Forward</a:t>
            </a:r>
            <a:r>
              <a:rPr sz="1800" b="1" spc="-70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Deployed)</a:t>
            </a:r>
            <a:endParaRPr sz="1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750" dirty="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tabLst>
                <a:tab pos="354965" algn="l"/>
              </a:tabLst>
            </a:pPr>
            <a:r>
              <a:rPr sz="1800" dirty="0">
                <a:latin typeface="Calibri"/>
                <a:cs typeface="Calibri"/>
              </a:rPr>
              <a:t>b.	</a:t>
            </a:r>
            <a:r>
              <a:rPr sz="1800" spc="-5" dirty="0">
                <a:latin typeface="Calibri"/>
                <a:cs typeface="Calibri"/>
              </a:rPr>
              <a:t>Unit </a:t>
            </a:r>
            <a:r>
              <a:rPr sz="1800" spc="-10" dirty="0">
                <a:latin typeface="Calibri"/>
                <a:cs typeface="Calibri"/>
              </a:rPr>
              <a:t>Career </a:t>
            </a:r>
            <a:r>
              <a:rPr sz="1800" spc="-25" dirty="0">
                <a:latin typeface="Calibri"/>
                <a:cs typeface="Calibri"/>
              </a:rPr>
              <a:t>Counselor. </a:t>
            </a:r>
            <a:r>
              <a:rPr sz="1800" spc="-5" dirty="0">
                <a:latin typeface="Calibri"/>
                <a:cs typeface="Calibri"/>
              </a:rPr>
              <a:t>The Unit </a:t>
            </a:r>
            <a:r>
              <a:rPr sz="1800" spc="-10" dirty="0">
                <a:latin typeface="Calibri"/>
                <a:cs typeface="Calibri"/>
              </a:rPr>
              <a:t>Career </a:t>
            </a:r>
            <a:r>
              <a:rPr sz="1800" spc="-5" dirty="0">
                <a:latin typeface="Calibri"/>
                <a:cs typeface="Calibri"/>
              </a:rPr>
              <a:t>Counselor is </a:t>
            </a:r>
            <a:r>
              <a:rPr sz="1800" dirty="0">
                <a:latin typeface="Calibri"/>
                <a:cs typeface="Calibri"/>
              </a:rPr>
              <a:t>an </a:t>
            </a:r>
            <a:r>
              <a:rPr sz="1800" spc="-5" dirty="0">
                <a:latin typeface="Calibri"/>
                <a:cs typeface="Calibri"/>
              </a:rPr>
              <a:t>additional duty  position, </a:t>
            </a:r>
            <a:r>
              <a:rPr sz="1800" spc="-10" dirty="0">
                <a:latin typeface="Calibri"/>
                <a:cs typeface="Calibri"/>
              </a:rPr>
              <a:t>appointed </a:t>
            </a:r>
            <a:r>
              <a:rPr sz="1800" spc="-5" dirty="0">
                <a:latin typeface="Calibri"/>
                <a:cs typeface="Calibri"/>
              </a:rPr>
              <a:t>on </a:t>
            </a:r>
            <a:r>
              <a:rPr sz="1800" spc="-15" dirty="0">
                <a:latin typeface="Calibri"/>
                <a:cs typeface="Calibri"/>
              </a:rPr>
              <a:t>orders </a:t>
            </a:r>
            <a:r>
              <a:rPr sz="1800" spc="-5" dirty="0">
                <a:latin typeface="Calibri"/>
                <a:cs typeface="Calibri"/>
              </a:rPr>
              <a:t>by </a:t>
            </a:r>
            <a:r>
              <a:rPr sz="1800" dirty="0">
                <a:latin typeface="Calibri"/>
                <a:cs typeface="Calibri"/>
              </a:rPr>
              <a:t>the Unit </a:t>
            </a:r>
            <a:r>
              <a:rPr sz="1800" spc="-25" dirty="0">
                <a:latin typeface="Calibri"/>
                <a:cs typeface="Calibri"/>
              </a:rPr>
              <a:t>Commander. </a:t>
            </a:r>
            <a:r>
              <a:rPr sz="1800" spc="-5" dirty="0">
                <a:latin typeface="Calibri"/>
                <a:cs typeface="Calibri"/>
              </a:rPr>
              <a:t>The position is MOS  immaterial. The Unit </a:t>
            </a:r>
            <a:r>
              <a:rPr sz="1800" spc="-10" dirty="0">
                <a:latin typeface="Calibri"/>
                <a:cs typeface="Calibri"/>
              </a:rPr>
              <a:t>Career </a:t>
            </a:r>
            <a:r>
              <a:rPr sz="1800" spc="-5" dirty="0">
                <a:latin typeface="Calibri"/>
                <a:cs typeface="Calibri"/>
              </a:rPr>
              <a:t>Counselor </a:t>
            </a:r>
            <a:r>
              <a:rPr sz="1800" spc="-15" dirty="0">
                <a:latin typeface="Calibri"/>
                <a:cs typeface="Calibri"/>
              </a:rPr>
              <a:t>plays </a:t>
            </a:r>
            <a:r>
              <a:rPr sz="1800" dirty="0">
                <a:latin typeface="Calibri"/>
                <a:cs typeface="Calibri"/>
              </a:rPr>
              <a:t>a </a:t>
            </a:r>
            <a:r>
              <a:rPr sz="1800" spc="-10" dirty="0">
                <a:latin typeface="Calibri"/>
                <a:cs typeface="Calibri"/>
              </a:rPr>
              <a:t>critical </a:t>
            </a:r>
            <a:r>
              <a:rPr sz="1800" spc="-15" dirty="0">
                <a:latin typeface="Calibri"/>
                <a:cs typeface="Calibri"/>
              </a:rPr>
              <a:t>role </a:t>
            </a:r>
            <a:r>
              <a:rPr sz="1800" dirty="0">
                <a:latin typeface="Calibri"/>
                <a:cs typeface="Calibri"/>
              </a:rPr>
              <a:t>in </a:t>
            </a:r>
            <a:r>
              <a:rPr sz="1800" spc="-5" dirty="0">
                <a:latin typeface="Calibri"/>
                <a:cs typeface="Calibri"/>
              </a:rPr>
              <a:t>SM by </a:t>
            </a:r>
            <a:r>
              <a:rPr sz="1800" spc="-10" dirty="0">
                <a:latin typeface="Calibri"/>
                <a:cs typeface="Calibri"/>
              </a:rPr>
              <a:t>assisting </a:t>
            </a:r>
            <a:r>
              <a:rPr sz="1800" dirty="0">
                <a:latin typeface="Calibri"/>
                <a:cs typeface="Calibri"/>
              </a:rPr>
              <a:t>the  </a:t>
            </a:r>
            <a:r>
              <a:rPr sz="1800" spc="-20" dirty="0">
                <a:latin typeface="Calibri"/>
                <a:cs typeface="Calibri"/>
              </a:rPr>
              <a:t>Commander, </a:t>
            </a:r>
            <a:r>
              <a:rPr sz="1800" dirty="0">
                <a:latin typeface="Calibri"/>
                <a:cs typeface="Calibri"/>
              </a:rPr>
              <a:t>the </a:t>
            </a:r>
            <a:r>
              <a:rPr sz="1800" spc="-20" dirty="0">
                <a:latin typeface="Calibri"/>
                <a:cs typeface="Calibri"/>
              </a:rPr>
              <a:t>First </a:t>
            </a:r>
            <a:r>
              <a:rPr sz="1800" spc="-10" dirty="0">
                <a:latin typeface="Calibri"/>
                <a:cs typeface="Calibri"/>
              </a:rPr>
              <a:t>Sergeant, FTS, </a:t>
            </a:r>
            <a:r>
              <a:rPr sz="1800" spc="-55" dirty="0">
                <a:latin typeface="Calibri"/>
                <a:cs typeface="Calibri"/>
              </a:rPr>
              <a:t>FLL’s </a:t>
            </a:r>
            <a:r>
              <a:rPr sz="1800" dirty="0">
                <a:latin typeface="Calibri"/>
                <a:cs typeface="Calibri"/>
              </a:rPr>
              <a:t>and the </a:t>
            </a:r>
            <a:r>
              <a:rPr sz="1800" spc="-10" dirty="0">
                <a:latin typeface="Calibri"/>
                <a:cs typeface="Calibri"/>
              </a:rPr>
              <a:t>Recruiting </a:t>
            </a:r>
            <a:r>
              <a:rPr sz="1800" dirty="0">
                <a:latin typeface="Calibri"/>
                <a:cs typeface="Calibri"/>
              </a:rPr>
              <a:t>and </a:t>
            </a:r>
            <a:r>
              <a:rPr sz="1800" spc="-15" dirty="0">
                <a:latin typeface="Calibri"/>
                <a:cs typeface="Calibri"/>
              </a:rPr>
              <a:t>Retention </a:t>
            </a:r>
            <a:r>
              <a:rPr sz="1800" spc="-5" dirty="0">
                <a:latin typeface="Calibri"/>
                <a:cs typeface="Calibri"/>
              </a:rPr>
              <a:t>NCO  </a:t>
            </a:r>
            <a:r>
              <a:rPr sz="1800" spc="-10" dirty="0">
                <a:latin typeface="Calibri"/>
                <a:cs typeface="Calibri"/>
              </a:rPr>
              <a:t>(RRNCO) </a:t>
            </a:r>
            <a:r>
              <a:rPr sz="1800" spc="-5" dirty="0">
                <a:latin typeface="Calibri"/>
                <a:cs typeface="Calibri"/>
              </a:rPr>
              <a:t>in implementing </a:t>
            </a:r>
            <a:r>
              <a:rPr sz="1800" dirty="0">
                <a:latin typeface="Calibri"/>
                <a:cs typeface="Calibri"/>
              </a:rPr>
              <a:t>the </a:t>
            </a:r>
            <a:r>
              <a:rPr sz="1800" spc="-5" dirty="0">
                <a:latin typeface="Calibri"/>
                <a:cs typeface="Calibri"/>
              </a:rPr>
              <a:t>unit SM plan. Unit </a:t>
            </a:r>
            <a:r>
              <a:rPr sz="1800" spc="-10" dirty="0">
                <a:latin typeface="Calibri"/>
                <a:cs typeface="Calibri"/>
              </a:rPr>
              <a:t>Career Counselors</a:t>
            </a:r>
            <a:r>
              <a:rPr sz="1800" spc="14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will:</a:t>
            </a:r>
            <a:endParaRPr sz="1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750" dirty="0">
              <a:latin typeface="Calibri"/>
              <a:cs typeface="Calibri"/>
            </a:endParaRPr>
          </a:p>
          <a:p>
            <a:pPr marL="12700" marR="439420">
              <a:lnSpc>
                <a:spcPct val="100000"/>
              </a:lnSpc>
            </a:pPr>
            <a:r>
              <a:rPr sz="1800" b="1" u="heavy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libri"/>
                <a:cs typeface="Calibri"/>
              </a:rPr>
              <a:t>(9) </a:t>
            </a:r>
            <a:r>
              <a:rPr sz="1800" b="1" u="heavy" spc="-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libri"/>
                <a:cs typeface="Calibri"/>
              </a:rPr>
              <a:t>Utilize RMS </a:t>
            </a:r>
            <a:r>
              <a:rPr sz="1800" b="1" u="heavy" spc="-10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libri"/>
                <a:cs typeface="Calibri"/>
              </a:rPr>
              <a:t>to coordinate </a:t>
            </a:r>
            <a:r>
              <a:rPr sz="1800" b="1" u="heavy" spc="-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libri"/>
                <a:cs typeface="Calibri"/>
              </a:rPr>
              <a:t>with FTS personnel </a:t>
            </a:r>
            <a:r>
              <a:rPr sz="1800" b="1" u="heavy" spc="-10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libri"/>
                <a:cs typeface="Calibri"/>
              </a:rPr>
              <a:t>to ensure </a:t>
            </a:r>
            <a:r>
              <a:rPr sz="1800" b="1" u="heavy" spc="-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libri"/>
                <a:cs typeface="Calibri"/>
              </a:rPr>
              <a:t>that </a:t>
            </a:r>
            <a:r>
              <a:rPr sz="1800" b="1" u="heavy" spc="-10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libri"/>
                <a:cs typeface="Calibri"/>
              </a:rPr>
              <a:t>extension  </a:t>
            </a:r>
            <a:r>
              <a:rPr sz="1800" b="1" u="heavy" spc="-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libri"/>
                <a:cs typeface="Calibri"/>
              </a:rPr>
              <a:t>documents </a:t>
            </a:r>
            <a:r>
              <a:rPr sz="1800" b="1" u="heavy" spc="-10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libri"/>
                <a:cs typeface="Calibri"/>
              </a:rPr>
              <a:t>are </a:t>
            </a:r>
            <a:r>
              <a:rPr sz="1800" b="1" u="heavy" spc="-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libri"/>
                <a:cs typeface="Calibri"/>
              </a:rPr>
              <a:t>completed </a:t>
            </a:r>
            <a:r>
              <a:rPr sz="1800" b="1" u="heavy" spc="-1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libri"/>
                <a:cs typeface="Calibri"/>
              </a:rPr>
              <a:t>accurately </a:t>
            </a:r>
            <a:r>
              <a:rPr sz="1800" b="1" u="heavy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libri"/>
                <a:cs typeface="Calibri"/>
              </a:rPr>
              <a:t>and in a timely </a:t>
            </a:r>
            <a:r>
              <a:rPr sz="1800" b="1" u="heavy" spc="-2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libri"/>
                <a:cs typeface="Calibri"/>
              </a:rPr>
              <a:t>manner.</a:t>
            </a:r>
            <a:r>
              <a:rPr sz="1800" b="1" u="heavy" spc="-130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libri"/>
                <a:cs typeface="Calibri"/>
              </a:rPr>
              <a:t> </a:t>
            </a:r>
            <a:r>
              <a:rPr sz="1800" b="1" u="heavy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libri"/>
                <a:cs typeface="Calibri"/>
              </a:rPr>
              <a:t>(*)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532143" y="1674801"/>
            <a:ext cx="308673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Specified </a:t>
            </a:r>
            <a:r>
              <a:rPr sz="3200" b="1" u="heavy" spc="-5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Tasks</a:t>
            </a:r>
            <a:r>
              <a:rPr sz="3200" b="1" u="heavy" spc="-8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3200" b="1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(*)</a:t>
            </a:r>
            <a:endParaRPr sz="32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16863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3"/>
          <p:cNvSpPr txBox="1">
            <a:spLocks/>
          </p:cNvSpPr>
          <p:nvPr/>
        </p:nvSpPr>
        <p:spPr>
          <a:xfrm>
            <a:off x="719007" y="511879"/>
            <a:ext cx="12100523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153795">
              <a:lnSpc>
                <a:spcPct val="100000"/>
              </a:lnSpc>
              <a:spcBef>
                <a:spcPts val="95"/>
              </a:spcBef>
            </a:pPr>
            <a:r>
              <a:rPr lang="en-US" sz="40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 Unit </a:t>
            </a:r>
            <a:r>
              <a:rPr lang="en-US" sz="4000" spc="-20" dirty="0" smtClean="0">
                <a:latin typeface="Arial" panose="020B0604020202020204" pitchFamily="34" charset="0"/>
                <a:cs typeface="Arial" panose="020B0604020202020204" pitchFamily="34" charset="0"/>
              </a:rPr>
              <a:t>Retention </a:t>
            </a:r>
            <a:r>
              <a:rPr lang="en-US" sz="4000" spc="-15" dirty="0" smtClean="0">
                <a:latin typeface="Arial" panose="020B0604020202020204" pitchFamily="34" charset="0"/>
                <a:cs typeface="Arial" panose="020B0604020202020204" pitchFamily="34" charset="0"/>
              </a:rPr>
              <a:t>NCO Battle</a:t>
            </a:r>
            <a:r>
              <a:rPr lang="en-US" sz="4000" spc="12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Rhythm</a:t>
            </a:r>
            <a:endParaRPr lang="en-US" sz="4000" spc="-1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4"/>
          <p:cNvSpPr txBox="1"/>
          <p:nvPr/>
        </p:nvSpPr>
        <p:spPr>
          <a:xfrm>
            <a:off x="4695199" y="1698311"/>
            <a:ext cx="308673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Specified </a:t>
            </a:r>
            <a:r>
              <a:rPr sz="3200" b="1" u="heavy" spc="-5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Tasks</a:t>
            </a:r>
            <a:r>
              <a:rPr sz="3200" b="1" u="heavy" spc="-8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3200" b="1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(*)</a:t>
            </a:r>
            <a:endParaRPr sz="3200" dirty="0">
              <a:latin typeface="Calibri"/>
              <a:cs typeface="Calibri"/>
            </a:endParaRPr>
          </a:p>
        </p:txBody>
      </p:sp>
      <p:sp>
        <p:nvSpPr>
          <p:cNvPr id="4" name="object 5"/>
          <p:cNvSpPr txBox="1"/>
          <p:nvPr/>
        </p:nvSpPr>
        <p:spPr>
          <a:xfrm>
            <a:off x="3033880" y="2447038"/>
            <a:ext cx="7470775" cy="33502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latin typeface="Calibri"/>
                <a:cs typeface="Calibri"/>
              </a:rPr>
              <a:t>NGR 601-1 </a:t>
            </a:r>
            <a:r>
              <a:rPr sz="2000" b="1" spc="-10" dirty="0">
                <a:latin typeface="Calibri"/>
                <a:cs typeface="Calibri"/>
              </a:rPr>
              <a:t>Army </a:t>
            </a:r>
            <a:r>
              <a:rPr sz="2000" b="1" spc="-5" dirty="0">
                <a:latin typeface="Calibri"/>
                <a:cs typeface="Calibri"/>
              </a:rPr>
              <a:t>National </a:t>
            </a:r>
            <a:r>
              <a:rPr sz="2000" b="1" spc="-10" dirty="0">
                <a:latin typeface="Calibri"/>
                <a:cs typeface="Calibri"/>
              </a:rPr>
              <a:t>Guard Strength Maintenance</a:t>
            </a:r>
            <a:r>
              <a:rPr sz="2000" b="1" spc="-45" dirty="0">
                <a:latin typeface="Calibri"/>
                <a:cs typeface="Calibri"/>
              </a:rPr>
              <a:t> </a:t>
            </a:r>
            <a:r>
              <a:rPr sz="2000" b="1" spc="-15" dirty="0">
                <a:latin typeface="Calibri"/>
                <a:cs typeface="Calibri"/>
              </a:rPr>
              <a:t>Program</a:t>
            </a:r>
            <a:endParaRPr sz="20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75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10" dirty="0">
                <a:solidFill>
                  <a:srgbClr val="FF0000"/>
                </a:solidFill>
                <a:latin typeface="Calibri"/>
                <a:cs typeface="Calibri"/>
              </a:rPr>
              <a:t>Cited Regulation: </a:t>
            </a:r>
            <a:r>
              <a:rPr sz="1800" dirty="0">
                <a:solidFill>
                  <a:srgbClr val="FF0000"/>
                </a:solidFill>
                <a:latin typeface="Calibri"/>
                <a:cs typeface="Calibri"/>
              </a:rPr>
              <a:t>NGR 601-1, </a:t>
            </a:r>
            <a:r>
              <a:rPr sz="1800" spc="-10" dirty="0">
                <a:solidFill>
                  <a:srgbClr val="FF0000"/>
                </a:solidFill>
                <a:latin typeface="Calibri"/>
                <a:cs typeface="Calibri"/>
              </a:rPr>
              <a:t>Chapter </a:t>
            </a:r>
            <a:r>
              <a:rPr sz="1800" dirty="0">
                <a:solidFill>
                  <a:srgbClr val="FF0000"/>
                </a:solidFill>
                <a:latin typeface="Calibri"/>
                <a:cs typeface="Calibri"/>
              </a:rPr>
              <a:t>2, </a:t>
            </a:r>
            <a:r>
              <a:rPr sz="1800" spc="-15" dirty="0">
                <a:solidFill>
                  <a:srgbClr val="FF0000"/>
                </a:solidFill>
                <a:latin typeface="Calibri"/>
                <a:cs typeface="Calibri"/>
              </a:rPr>
              <a:t>Paragraph </a:t>
            </a:r>
            <a:r>
              <a:rPr sz="1800" dirty="0">
                <a:solidFill>
                  <a:srgbClr val="FF0000"/>
                </a:solidFill>
                <a:latin typeface="Calibri"/>
                <a:cs typeface="Calibri"/>
              </a:rPr>
              <a:t>2-20, </a:t>
            </a:r>
            <a:r>
              <a:rPr sz="1800" spc="-10" dirty="0">
                <a:solidFill>
                  <a:srgbClr val="FF0000"/>
                </a:solidFill>
                <a:latin typeface="Calibri"/>
                <a:cs typeface="Calibri"/>
              </a:rPr>
              <a:t>Subparagraph </a:t>
            </a:r>
            <a:r>
              <a:rPr sz="1800" spc="-5" dirty="0">
                <a:solidFill>
                  <a:srgbClr val="FF0000"/>
                </a:solidFill>
                <a:latin typeface="Calibri"/>
                <a:cs typeface="Calibri"/>
              </a:rPr>
              <a:t>q.</a:t>
            </a:r>
            <a:r>
              <a:rPr sz="1800" spc="14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Calibri"/>
                <a:cs typeface="Calibri"/>
              </a:rPr>
              <a:t>(1)-(3)</a:t>
            </a:r>
            <a:endParaRPr sz="1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75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800" b="1" dirty="0">
                <a:latin typeface="Calibri"/>
                <a:cs typeface="Calibri"/>
              </a:rPr>
              <a:t>2-20. </a:t>
            </a:r>
            <a:r>
              <a:rPr sz="1800" b="1" spc="-10" dirty="0">
                <a:latin typeface="Calibri"/>
                <a:cs typeface="Calibri"/>
              </a:rPr>
              <a:t>Recruiting </a:t>
            </a:r>
            <a:r>
              <a:rPr sz="1800" b="1" dirty="0">
                <a:latin typeface="Calibri"/>
                <a:cs typeface="Calibri"/>
              </a:rPr>
              <a:t>and </a:t>
            </a:r>
            <a:r>
              <a:rPr sz="1800" b="1" spc="-15" dirty="0">
                <a:latin typeface="Calibri"/>
                <a:cs typeface="Calibri"/>
              </a:rPr>
              <a:t>Retention</a:t>
            </a:r>
            <a:r>
              <a:rPr sz="1800" b="1" spc="-7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NCO</a:t>
            </a:r>
            <a:endParaRPr sz="1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75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latin typeface="Calibri"/>
                <a:cs typeface="Calibri"/>
              </a:rPr>
              <a:t>q.  </a:t>
            </a:r>
            <a:r>
              <a:rPr sz="1800" b="1" spc="-5" dirty="0">
                <a:latin typeface="Calibri"/>
                <a:cs typeface="Calibri"/>
              </a:rPr>
              <a:t>Utilize RMS </a:t>
            </a:r>
            <a:r>
              <a:rPr sz="1800" b="1" spc="-10" dirty="0">
                <a:latin typeface="Calibri"/>
                <a:cs typeface="Calibri"/>
              </a:rPr>
              <a:t>to track </a:t>
            </a:r>
            <a:r>
              <a:rPr sz="1800" b="1" dirty="0">
                <a:latin typeface="Calibri"/>
                <a:cs typeface="Calibri"/>
              </a:rPr>
              <a:t>and </a:t>
            </a:r>
            <a:r>
              <a:rPr sz="1800" b="1" spc="-5" dirty="0">
                <a:latin typeface="Calibri"/>
                <a:cs typeface="Calibri"/>
              </a:rPr>
              <a:t>monitor </a:t>
            </a:r>
            <a:r>
              <a:rPr sz="1800" b="1" dirty="0">
                <a:latin typeface="Calibri"/>
                <a:cs typeface="Calibri"/>
              </a:rPr>
              <a:t>(*) </a:t>
            </a:r>
            <a:r>
              <a:rPr sz="1800" dirty="0">
                <a:latin typeface="Calibri"/>
                <a:cs typeface="Calibri"/>
              </a:rPr>
              <a:t>the </a:t>
            </a:r>
            <a:r>
              <a:rPr sz="1800" spc="-10" dirty="0">
                <a:latin typeface="Calibri"/>
                <a:cs typeface="Calibri"/>
              </a:rPr>
              <a:t>following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information:</a:t>
            </a:r>
            <a:endParaRPr sz="1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75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AutoNum type="arabicParenBoth"/>
              <a:tabLst>
                <a:tab pos="355600" algn="l"/>
              </a:tabLst>
            </a:pPr>
            <a:r>
              <a:rPr sz="1800" b="1" u="heavy" spc="-10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libri"/>
                <a:cs typeface="Calibri"/>
              </a:rPr>
              <a:t>Identification </a:t>
            </a:r>
            <a:r>
              <a:rPr sz="1800" b="1" u="heavy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libri"/>
                <a:cs typeface="Calibri"/>
              </a:rPr>
              <a:t>of all </a:t>
            </a:r>
            <a:r>
              <a:rPr sz="1800" b="1" u="heavy" spc="-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libri"/>
                <a:cs typeface="Calibri"/>
              </a:rPr>
              <a:t>Soldiers </a:t>
            </a:r>
            <a:r>
              <a:rPr sz="1800" b="1" u="heavy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libri"/>
                <a:cs typeface="Calibri"/>
              </a:rPr>
              <a:t>in the 365 </a:t>
            </a:r>
            <a:r>
              <a:rPr sz="1800" b="1" u="heavy" spc="-1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libri"/>
                <a:cs typeface="Calibri"/>
              </a:rPr>
              <a:t>day </a:t>
            </a:r>
            <a:r>
              <a:rPr sz="1800" b="1" u="heavy" spc="-10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libri"/>
                <a:cs typeface="Calibri"/>
              </a:rPr>
              <a:t>ETS </a:t>
            </a:r>
            <a:r>
              <a:rPr sz="1800" b="1" u="heavy" spc="-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libri"/>
                <a:cs typeface="Calibri"/>
              </a:rPr>
              <a:t>window</a:t>
            </a:r>
            <a:r>
              <a:rPr sz="1800" b="1" u="heavy" spc="-70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libri"/>
                <a:cs typeface="Calibri"/>
              </a:rPr>
              <a:t> </a:t>
            </a:r>
            <a:r>
              <a:rPr sz="1800" b="1" u="heavy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libri"/>
                <a:cs typeface="Calibri"/>
              </a:rPr>
              <a:t>(*)</a:t>
            </a:r>
            <a:endParaRPr sz="18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AutoNum type="arabicParenBoth"/>
              <a:tabLst>
                <a:tab pos="355600" algn="l"/>
              </a:tabLst>
            </a:pPr>
            <a:r>
              <a:rPr sz="1800" b="1" u="heavy" spc="-10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libri"/>
                <a:cs typeface="Calibri"/>
              </a:rPr>
              <a:t>Each </a:t>
            </a:r>
            <a:r>
              <a:rPr sz="1800" b="1" u="heavy" spc="-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libri"/>
                <a:cs typeface="Calibri"/>
              </a:rPr>
              <a:t>Soldiers </a:t>
            </a:r>
            <a:r>
              <a:rPr sz="1800" b="1" u="heavy" spc="-10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libri"/>
                <a:cs typeface="Calibri"/>
              </a:rPr>
              <a:t>intention regarding extension</a:t>
            </a:r>
            <a:r>
              <a:rPr sz="1800" b="1" u="heavy" spc="-120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libri"/>
                <a:cs typeface="Calibri"/>
              </a:rPr>
              <a:t> </a:t>
            </a:r>
            <a:r>
              <a:rPr sz="1800" b="1" u="heavy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libri"/>
                <a:cs typeface="Calibri"/>
              </a:rPr>
              <a:t>(*)</a:t>
            </a:r>
            <a:endParaRPr sz="1800" dirty="0">
              <a:latin typeface="Calibri"/>
              <a:cs typeface="Calibri"/>
            </a:endParaRPr>
          </a:p>
          <a:p>
            <a:pPr marL="355600" marR="292735" indent="-342900">
              <a:lnSpc>
                <a:spcPct val="100000"/>
              </a:lnSpc>
              <a:buAutoNum type="arabicParenBoth"/>
              <a:tabLst>
                <a:tab pos="355600" algn="l"/>
              </a:tabLst>
            </a:pPr>
            <a:r>
              <a:rPr sz="1800" b="1" u="heavy" spc="-10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libri"/>
                <a:cs typeface="Calibri"/>
              </a:rPr>
              <a:t>Complete </a:t>
            </a:r>
            <a:r>
              <a:rPr sz="1800" b="1" u="heavy" spc="-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libri"/>
                <a:cs typeface="Calibri"/>
              </a:rPr>
              <a:t>summary </a:t>
            </a:r>
            <a:r>
              <a:rPr sz="1800" b="1" u="heavy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libri"/>
                <a:cs typeface="Calibri"/>
              </a:rPr>
              <a:t>of </a:t>
            </a:r>
            <a:r>
              <a:rPr sz="1800" b="1" u="heavy" spc="-1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libri"/>
                <a:cs typeface="Calibri"/>
              </a:rPr>
              <a:t>why any </a:t>
            </a:r>
            <a:r>
              <a:rPr sz="1800" b="1" u="heavy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libri"/>
                <a:cs typeface="Calibri"/>
              </a:rPr>
              <a:t>Soldier is </a:t>
            </a:r>
            <a:r>
              <a:rPr sz="1800" b="1" u="heavy" spc="-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libri"/>
                <a:cs typeface="Calibri"/>
              </a:rPr>
              <a:t>undecided </a:t>
            </a:r>
            <a:r>
              <a:rPr sz="1800" b="1" u="heavy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libri"/>
                <a:cs typeface="Calibri"/>
              </a:rPr>
              <a:t>or plans </a:t>
            </a:r>
            <a:r>
              <a:rPr sz="1800" b="1" u="heavy" spc="-10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libri"/>
                <a:cs typeface="Calibri"/>
              </a:rPr>
              <a:t>to ETS </a:t>
            </a:r>
            <a:r>
              <a:rPr sz="1800" b="1" u="heavy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libri"/>
                <a:cs typeface="Calibri"/>
              </a:rPr>
              <a:t>if no  </a:t>
            </a:r>
            <a:r>
              <a:rPr sz="1800" b="1" u="heavy" spc="-10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libri"/>
                <a:cs typeface="Calibri"/>
              </a:rPr>
              <a:t>intention to extend/re-enlist</a:t>
            </a:r>
            <a:r>
              <a:rPr sz="1800" b="1" u="heavy" spc="-60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libri"/>
                <a:cs typeface="Calibri"/>
              </a:rPr>
              <a:t> </a:t>
            </a:r>
            <a:r>
              <a:rPr sz="1800" b="1" u="heavy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libri"/>
                <a:cs typeface="Calibri"/>
              </a:rPr>
              <a:t>(*)</a:t>
            </a:r>
            <a:endParaRPr sz="1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99412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4"/>
          <p:cNvSpPr txBox="1"/>
          <p:nvPr/>
        </p:nvSpPr>
        <p:spPr>
          <a:xfrm>
            <a:off x="5027171" y="1715395"/>
            <a:ext cx="228663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Implied</a:t>
            </a:r>
            <a:r>
              <a:rPr sz="3200" b="1" u="heavy" spc="-8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3200" b="1" u="heavy" spc="-5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Tasks</a:t>
            </a:r>
            <a:endParaRPr sz="32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/>
          </p:cNvSpPr>
          <p:nvPr/>
        </p:nvSpPr>
        <p:spPr>
          <a:xfrm>
            <a:off x="719007" y="511879"/>
            <a:ext cx="12100523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153795">
              <a:lnSpc>
                <a:spcPct val="100000"/>
              </a:lnSpc>
              <a:spcBef>
                <a:spcPts val="95"/>
              </a:spcBef>
            </a:pPr>
            <a:r>
              <a:rPr lang="en-US" sz="40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 Unit </a:t>
            </a:r>
            <a:r>
              <a:rPr lang="en-US" sz="4000" spc="-20" dirty="0" smtClean="0">
                <a:latin typeface="Arial" panose="020B0604020202020204" pitchFamily="34" charset="0"/>
                <a:cs typeface="Arial" panose="020B0604020202020204" pitchFamily="34" charset="0"/>
              </a:rPr>
              <a:t>Retention </a:t>
            </a:r>
            <a:r>
              <a:rPr lang="en-US" sz="4000" spc="-15" dirty="0" smtClean="0">
                <a:latin typeface="Arial" panose="020B0604020202020204" pitchFamily="34" charset="0"/>
                <a:cs typeface="Arial" panose="020B0604020202020204" pitchFamily="34" charset="0"/>
              </a:rPr>
              <a:t>NCO Battle</a:t>
            </a:r>
            <a:r>
              <a:rPr lang="en-US" sz="4000" spc="12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Rhythm</a:t>
            </a:r>
            <a:endParaRPr lang="en-US" sz="4000" spc="-1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5"/>
          <p:cNvSpPr txBox="1"/>
          <p:nvPr/>
        </p:nvSpPr>
        <p:spPr>
          <a:xfrm>
            <a:off x="2622204" y="2229110"/>
            <a:ext cx="7505065" cy="420370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10" dirty="0">
                <a:latin typeface="Calibri"/>
                <a:cs typeface="Calibri"/>
              </a:rPr>
              <a:t>Retention </a:t>
            </a:r>
            <a:r>
              <a:rPr sz="2000" b="1" dirty="0">
                <a:latin typeface="Calibri"/>
                <a:cs typeface="Calibri"/>
              </a:rPr>
              <a:t>Leader </a:t>
            </a:r>
            <a:r>
              <a:rPr sz="2000" b="1" spc="-5" dirty="0">
                <a:latin typeface="Calibri"/>
                <a:cs typeface="Calibri"/>
              </a:rPr>
              <a:t>Guide </a:t>
            </a:r>
            <a:r>
              <a:rPr sz="2000" b="1" spc="-10" dirty="0">
                <a:latin typeface="Calibri"/>
                <a:cs typeface="Calibri"/>
              </a:rPr>
              <a:t>(RLG) </a:t>
            </a:r>
            <a:r>
              <a:rPr sz="2000" b="1" spc="-15" dirty="0">
                <a:latin typeface="Calibri"/>
                <a:cs typeface="Calibri"/>
              </a:rPr>
              <a:t>dated </a:t>
            </a:r>
            <a:r>
              <a:rPr sz="2000" b="1" dirty="0">
                <a:latin typeface="Calibri"/>
                <a:cs typeface="Calibri"/>
              </a:rPr>
              <a:t>31 </a:t>
            </a:r>
            <a:r>
              <a:rPr sz="2000" b="1" spc="-5" dirty="0">
                <a:latin typeface="Calibri"/>
                <a:cs typeface="Calibri"/>
              </a:rPr>
              <a:t>January</a:t>
            </a:r>
            <a:r>
              <a:rPr sz="2000" b="1" spc="-3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2019</a:t>
            </a:r>
            <a:endParaRPr sz="20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95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10" dirty="0">
                <a:solidFill>
                  <a:srgbClr val="FF0000"/>
                </a:solidFill>
                <a:latin typeface="Calibri"/>
                <a:cs typeface="Calibri"/>
              </a:rPr>
              <a:t>Cited </a:t>
            </a:r>
            <a:r>
              <a:rPr sz="1800" spc="-15" dirty="0">
                <a:solidFill>
                  <a:srgbClr val="FF0000"/>
                </a:solidFill>
                <a:latin typeface="Calibri"/>
                <a:cs typeface="Calibri"/>
              </a:rPr>
              <a:t>references: RLG, </a:t>
            </a:r>
            <a:r>
              <a:rPr sz="1800" spc="-10" dirty="0">
                <a:solidFill>
                  <a:srgbClr val="FF0000"/>
                </a:solidFill>
                <a:latin typeface="Calibri"/>
                <a:cs typeface="Calibri"/>
              </a:rPr>
              <a:t>Chapter </a:t>
            </a:r>
            <a:r>
              <a:rPr sz="1800" dirty="0">
                <a:solidFill>
                  <a:srgbClr val="FF0000"/>
                </a:solidFill>
                <a:latin typeface="Calibri"/>
                <a:cs typeface="Calibri"/>
              </a:rPr>
              <a:t>8, </a:t>
            </a:r>
            <a:r>
              <a:rPr sz="1800" spc="-15" dirty="0">
                <a:solidFill>
                  <a:srgbClr val="FF0000"/>
                </a:solidFill>
                <a:latin typeface="Calibri"/>
                <a:cs typeface="Calibri"/>
              </a:rPr>
              <a:t>Paragraph </a:t>
            </a:r>
            <a:r>
              <a:rPr sz="1800" dirty="0">
                <a:solidFill>
                  <a:srgbClr val="FF0000"/>
                </a:solidFill>
                <a:latin typeface="Calibri"/>
                <a:cs typeface="Calibri"/>
              </a:rPr>
              <a:t>8-7., a -</a:t>
            </a:r>
            <a:r>
              <a:rPr sz="1800" spc="1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FF0000"/>
                </a:solidFill>
                <a:latin typeface="Calibri"/>
                <a:cs typeface="Calibri"/>
              </a:rPr>
              <a:t>c.</a:t>
            </a:r>
            <a:endParaRPr sz="1800" dirty="0">
              <a:latin typeface="Calibri"/>
              <a:cs typeface="Calibri"/>
            </a:endParaRPr>
          </a:p>
          <a:p>
            <a:pPr marL="1637030">
              <a:lnSpc>
                <a:spcPct val="100000"/>
              </a:lnSpc>
            </a:pPr>
            <a:r>
              <a:rPr sz="1800" spc="-15" dirty="0">
                <a:solidFill>
                  <a:srgbClr val="FF0000"/>
                </a:solidFill>
                <a:latin typeface="Calibri"/>
                <a:cs typeface="Calibri"/>
              </a:rPr>
              <a:t>RLG, </a:t>
            </a:r>
            <a:r>
              <a:rPr sz="1800" spc="-10" dirty="0">
                <a:solidFill>
                  <a:srgbClr val="FF0000"/>
                </a:solidFill>
                <a:latin typeface="Calibri"/>
                <a:cs typeface="Calibri"/>
              </a:rPr>
              <a:t>Chapter </a:t>
            </a:r>
            <a:r>
              <a:rPr sz="1800" dirty="0">
                <a:solidFill>
                  <a:srgbClr val="FF0000"/>
                </a:solidFill>
                <a:latin typeface="Calibri"/>
                <a:cs typeface="Calibri"/>
              </a:rPr>
              <a:t>2, </a:t>
            </a:r>
            <a:r>
              <a:rPr sz="1800" spc="-15" dirty="0">
                <a:solidFill>
                  <a:srgbClr val="FF0000"/>
                </a:solidFill>
                <a:latin typeface="Calibri"/>
                <a:cs typeface="Calibri"/>
              </a:rPr>
              <a:t>Paragraph </a:t>
            </a:r>
            <a:r>
              <a:rPr sz="1800" dirty="0">
                <a:solidFill>
                  <a:srgbClr val="FF0000"/>
                </a:solidFill>
                <a:latin typeface="Calibri"/>
                <a:cs typeface="Calibri"/>
              </a:rPr>
              <a:t>2-1.,</a:t>
            </a:r>
            <a:r>
              <a:rPr sz="1800" spc="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Calibri"/>
                <a:cs typeface="Calibri"/>
              </a:rPr>
              <a:t>c.</a:t>
            </a:r>
            <a:endParaRPr sz="1800" dirty="0">
              <a:latin typeface="Calibri"/>
              <a:cs typeface="Calibri"/>
            </a:endParaRPr>
          </a:p>
          <a:p>
            <a:pPr marL="1637030">
              <a:lnSpc>
                <a:spcPct val="100000"/>
              </a:lnSpc>
            </a:pPr>
            <a:r>
              <a:rPr sz="1800" spc="-15" dirty="0">
                <a:solidFill>
                  <a:srgbClr val="FF0000"/>
                </a:solidFill>
                <a:latin typeface="Calibri"/>
                <a:cs typeface="Calibri"/>
              </a:rPr>
              <a:t>RLG, </a:t>
            </a:r>
            <a:r>
              <a:rPr sz="1800" spc="-10" dirty="0">
                <a:solidFill>
                  <a:srgbClr val="FF0000"/>
                </a:solidFill>
                <a:latin typeface="Calibri"/>
                <a:cs typeface="Calibri"/>
              </a:rPr>
              <a:t>Chapter </a:t>
            </a:r>
            <a:r>
              <a:rPr sz="1800" dirty="0">
                <a:solidFill>
                  <a:srgbClr val="FF0000"/>
                </a:solidFill>
                <a:latin typeface="Calibri"/>
                <a:cs typeface="Calibri"/>
              </a:rPr>
              <a:t>2, </a:t>
            </a:r>
            <a:r>
              <a:rPr sz="1800" spc="-15" dirty="0">
                <a:solidFill>
                  <a:srgbClr val="FF0000"/>
                </a:solidFill>
                <a:latin typeface="Calibri"/>
                <a:cs typeface="Calibri"/>
              </a:rPr>
              <a:t>Paragraph </a:t>
            </a:r>
            <a:r>
              <a:rPr sz="1800" dirty="0">
                <a:solidFill>
                  <a:srgbClr val="FF0000"/>
                </a:solidFill>
                <a:latin typeface="Calibri"/>
                <a:cs typeface="Calibri"/>
              </a:rPr>
              <a:t>2-1.,</a:t>
            </a:r>
            <a:r>
              <a:rPr sz="1800" spc="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Calibri"/>
                <a:cs typeface="Calibri"/>
              </a:rPr>
              <a:t>b.</a:t>
            </a:r>
            <a:endParaRPr sz="1800" dirty="0">
              <a:latin typeface="Calibri"/>
              <a:cs typeface="Calibri"/>
            </a:endParaRPr>
          </a:p>
          <a:p>
            <a:pPr marL="1637030">
              <a:lnSpc>
                <a:spcPct val="100000"/>
              </a:lnSpc>
            </a:pPr>
            <a:r>
              <a:rPr sz="1800" spc="-15" dirty="0">
                <a:solidFill>
                  <a:srgbClr val="FF0000"/>
                </a:solidFill>
                <a:latin typeface="Calibri"/>
                <a:cs typeface="Calibri"/>
              </a:rPr>
              <a:t>RLG, </a:t>
            </a:r>
            <a:r>
              <a:rPr sz="1800" spc="-10" dirty="0">
                <a:solidFill>
                  <a:srgbClr val="FF0000"/>
                </a:solidFill>
                <a:latin typeface="Calibri"/>
                <a:cs typeface="Calibri"/>
              </a:rPr>
              <a:t>Chapter </a:t>
            </a:r>
            <a:r>
              <a:rPr sz="1800" dirty="0">
                <a:solidFill>
                  <a:srgbClr val="FF0000"/>
                </a:solidFill>
                <a:latin typeface="Calibri"/>
                <a:cs typeface="Calibri"/>
              </a:rPr>
              <a:t>8, </a:t>
            </a:r>
            <a:r>
              <a:rPr sz="1800" spc="-15" dirty="0">
                <a:solidFill>
                  <a:srgbClr val="FF0000"/>
                </a:solidFill>
                <a:latin typeface="Calibri"/>
                <a:cs typeface="Calibri"/>
              </a:rPr>
              <a:t>Paragraph</a:t>
            </a:r>
            <a:r>
              <a:rPr sz="1800" spc="4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Calibri"/>
                <a:cs typeface="Calibri"/>
              </a:rPr>
              <a:t>8-10.</a:t>
            </a:r>
            <a:endParaRPr sz="1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75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b="1" spc="-10" dirty="0">
                <a:solidFill>
                  <a:srgbClr val="006FC0"/>
                </a:solidFill>
                <a:latin typeface="Calibri"/>
                <a:cs typeface="Calibri"/>
              </a:rPr>
              <a:t>Determine Retention Battle</a:t>
            </a:r>
            <a:r>
              <a:rPr sz="1800" b="1" spc="-3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006FC0"/>
                </a:solidFill>
                <a:latin typeface="Calibri"/>
                <a:cs typeface="Calibri"/>
              </a:rPr>
              <a:t>Rhythm</a:t>
            </a:r>
            <a:endParaRPr sz="1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75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b="1" spc="-10" dirty="0">
                <a:solidFill>
                  <a:srgbClr val="006FC0"/>
                </a:solidFill>
                <a:latin typeface="Calibri"/>
                <a:cs typeface="Calibri"/>
              </a:rPr>
              <a:t>Develop </a:t>
            </a:r>
            <a:r>
              <a:rPr sz="1800" b="1" spc="-15" dirty="0">
                <a:solidFill>
                  <a:srgbClr val="006FC0"/>
                </a:solidFill>
                <a:latin typeface="Calibri"/>
                <a:cs typeface="Calibri"/>
              </a:rPr>
              <a:t>Retention </a:t>
            </a:r>
            <a:r>
              <a:rPr sz="1800" b="1" spc="-10" dirty="0">
                <a:solidFill>
                  <a:srgbClr val="006FC0"/>
                </a:solidFill>
                <a:latin typeface="Calibri"/>
                <a:cs typeface="Calibri"/>
              </a:rPr>
              <a:t>Battle</a:t>
            </a:r>
            <a:r>
              <a:rPr sz="1800" b="1" spc="-3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006FC0"/>
                </a:solidFill>
                <a:latin typeface="Calibri"/>
                <a:cs typeface="Calibri"/>
              </a:rPr>
              <a:t>Rhythm</a:t>
            </a:r>
            <a:endParaRPr sz="1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75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b="1" spc="-5" dirty="0">
                <a:solidFill>
                  <a:srgbClr val="006FC0"/>
                </a:solidFill>
                <a:latin typeface="Calibri"/>
                <a:cs typeface="Calibri"/>
              </a:rPr>
              <a:t>Define </a:t>
            </a:r>
            <a:r>
              <a:rPr sz="1800" b="1" spc="-10" dirty="0">
                <a:solidFill>
                  <a:srgbClr val="006FC0"/>
                </a:solidFill>
                <a:latin typeface="Calibri"/>
                <a:cs typeface="Calibri"/>
              </a:rPr>
              <a:t>Roles </a:t>
            </a:r>
            <a:r>
              <a:rPr sz="1800" b="1" dirty="0">
                <a:solidFill>
                  <a:srgbClr val="006FC0"/>
                </a:solidFill>
                <a:latin typeface="Calibri"/>
                <a:cs typeface="Calibri"/>
              </a:rPr>
              <a:t>and </a:t>
            </a:r>
            <a:r>
              <a:rPr sz="1800" b="1" spc="-5" dirty="0">
                <a:solidFill>
                  <a:srgbClr val="006FC0"/>
                </a:solidFill>
                <a:latin typeface="Calibri"/>
                <a:cs typeface="Calibri"/>
              </a:rPr>
              <a:t>Responsibilities by publishing </a:t>
            </a:r>
            <a:r>
              <a:rPr sz="1800" b="1" spc="-10" dirty="0">
                <a:solidFill>
                  <a:srgbClr val="006FC0"/>
                </a:solidFill>
                <a:latin typeface="Calibri"/>
                <a:cs typeface="Calibri"/>
              </a:rPr>
              <a:t>Retention Battle</a:t>
            </a:r>
            <a:r>
              <a:rPr sz="1800" b="1" spc="-114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006FC0"/>
                </a:solidFill>
                <a:latin typeface="Calibri"/>
                <a:cs typeface="Calibri"/>
              </a:rPr>
              <a:t>Rhythm</a:t>
            </a:r>
            <a:endParaRPr sz="1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750" dirty="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sz="1800" b="1" spc="-5" dirty="0">
                <a:latin typeface="Calibri"/>
                <a:cs typeface="Calibri"/>
              </a:rPr>
              <a:t>8-10. ……</a:t>
            </a:r>
            <a:r>
              <a:rPr sz="1800" b="1" i="1" spc="-5" dirty="0">
                <a:latin typeface="Calibri"/>
                <a:cs typeface="Calibri"/>
              </a:rPr>
              <a:t>The retention battle rhythm should include </a:t>
            </a:r>
            <a:r>
              <a:rPr sz="1800" b="1" i="1" dirty="0">
                <a:latin typeface="Calibri"/>
                <a:cs typeface="Calibri"/>
              </a:rPr>
              <a:t>all </a:t>
            </a:r>
            <a:r>
              <a:rPr sz="1800" b="1" i="1" spc="-10" dirty="0">
                <a:latin typeface="Calibri"/>
                <a:cs typeface="Calibri"/>
              </a:rPr>
              <a:t>tasks </a:t>
            </a:r>
            <a:r>
              <a:rPr sz="1800" b="1" i="1" spc="-5" dirty="0">
                <a:latin typeface="Calibri"/>
                <a:cs typeface="Calibri"/>
              </a:rPr>
              <a:t>within </a:t>
            </a:r>
            <a:r>
              <a:rPr sz="1800" b="1" i="1" dirty="0">
                <a:latin typeface="Calibri"/>
                <a:cs typeface="Calibri"/>
              </a:rPr>
              <a:t>RMS and  also </a:t>
            </a:r>
            <a:r>
              <a:rPr sz="1800" b="1" i="1" spc="-10" dirty="0">
                <a:latin typeface="Calibri"/>
                <a:cs typeface="Calibri"/>
              </a:rPr>
              <a:t>any tasks </a:t>
            </a:r>
            <a:r>
              <a:rPr sz="1800" b="1" i="1" dirty="0">
                <a:latin typeface="Calibri"/>
                <a:cs typeface="Calibri"/>
              </a:rPr>
              <a:t>that are </a:t>
            </a:r>
            <a:r>
              <a:rPr sz="1800" b="1" i="1" spc="-10" dirty="0">
                <a:latin typeface="Calibri"/>
                <a:cs typeface="Calibri"/>
              </a:rPr>
              <a:t>completed </a:t>
            </a:r>
            <a:r>
              <a:rPr sz="1800" b="1" i="1" spc="-5" dirty="0">
                <a:latin typeface="Calibri"/>
                <a:cs typeface="Calibri"/>
              </a:rPr>
              <a:t>outside of RMS, such </a:t>
            </a:r>
            <a:r>
              <a:rPr sz="1800" b="1" i="1" dirty="0">
                <a:latin typeface="Calibri"/>
                <a:cs typeface="Calibri"/>
              </a:rPr>
              <a:t>as the actual</a:t>
            </a:r>
            <a:r>
              <a:rPr sz="1800" b="1" i="1" spc="85" dirty="0">
                <a:latin typeface="Calibri"/>
                <a:cs typeface="Calibri"/>
              </a:rPr>
              <a:t> </a:t>
            </a:r>
            <a:r>
              <a:rPr sz="1800" b="1" i="1" spc="-15" dirty="0">
                <a:latin typeface="Calibri"/>
                <a:cs typeface="Calibri"/>
              </a:rPr>
              <a:t>interview.</a:t>
            </a:r>
            <a:endParaRPr sz="1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24460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3"/>
          <p:cNvSpPr txBox="1">
            <a:spLocks/>
          </p:cNvSpPr>
          <p:nvPr/>
        </p:nvSpPr>
        <p:spPr>
          <a:xfrm>
            <a:off x="719007" y="511879"/>
            <a:ext cx="12100523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153795">
              <a:lnSpc>
                <a:spcPct val="100000"/>
              </a:lnSpc>
              <a:spcBef>
                <a:spcPts val="95"/>
              </a:spcBef>
            </a:pPr>
            <a:r>
              <a:rPr lang="en-US" sz="40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 Unit </a:t>
            </a:r>
            <a:r>
              <a:rPr lang="en-US" sz="4000" spc="-20" dirty="0" smtClean="0">
                <a:latin typeface="Arial" panose="020B0604020202020204" pitchFamily="34" charset="0"/>
                <a:cs typeface="Arial" panose="020B0604020202020204" pitchFamily="34" charset="0"/>
              </a:rPr>
              <a:t>Retention </a:t>
            </a:r>
            <a:r>
              <a:rPr lang="en-US" sz="4000" spc="-15" dirty="0" smtClean="0">
                <a:latin typeface="Arial" panose="020B0604020202020204" pitchFamily="34" charset="0"/>
                <a:cs typeface="Arial" panose="020B0604020202020204" pitchFamily="34" charset="0"/>
              </a:rPr>
              <a:t>NCO Battle</a:t>
            </a:r>
            <a:r>
              <a:rPr lang="en-US" sz="4000" spc="12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Rhythm</a:t>
            </a:r>
            <a:endParaRPr lang="en-US" sz="4000" spc="-1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4"/>
          <p:cNvSpPr txBox="1"/>
          <p:nvPr/>
        </p:nvSpPr>
        <p:spPr>
          <a:xfrm>
            <a:off x="2686792" y="1758527"/>
            <a:ext cx="7454900" cy="459420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33045" algn="ctr">
              <a:lnSpc>
                <a:spcPct val="100000"/>
              </a:lnSpc>
              <a:spcBef>
                <a:spcPts val="105"/>
              </a:spcBef>
            </a:pPr>
            <a:r>
              <a:rPr sz="2800" b="1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Develop </a:t>
            </a:r>
            <a:r>
              <a:rPr sz="2800" b="1" u="heavy" spc="-2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Retention </a:t>
            </a:r>
            <a:r>
              <a:rPr sz="2800" b="1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Battle</a:t>
            </a:r>
            <a:r>
              <a:rPr sz="2800" b="1" u="heavy" spc="-3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800" b="1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Rhythm</a:t>
            </a:r>
            <a:endParaRPr sz="28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445"/>
              </a:spcBef>
            </a:pPr>
            <a:r>
              <a:rPr b="1" spc="-10" dirty="0">
                <a:latin typeface="Calibri"/>
                <a:cs typeface="Calibri"/>
              </a:rPr>
              <a:t>Retention </a:t>
            </a:r>
            <a:r>
              <a:rPr b="1" dirty="0">
                <a:latin typeface="Calibri"/>
                <a:cs typeface="Calibri"/>
              </a:rPr>
              <a:t>Leader Guide </a:t>
            </a:r>
            <a:r>
              <a:rPr b="1" spc="-15" dirty="0">
                <a:latin typeface="Calibri"/>
                <a:cs typeface="Calibri"/>
              </a:rPr>
              <a:t>dated </a:t>
            </a:r>
            <a:r>
              <a:rPr b="1" dirty="0">
                <a:latin typeface="Calibri"/>
                <a:cs typeface="Calibri"/>
              </a:rPr>
              <a:t>31 </a:t>
            </a:r>
            <a:r>
              <a:rPr b="1" spc="-5" dirty="0">
                <a:latin typeface="Calibri"/>
                <a:cs typeface="Calibri"/>
              </a:rPr>
              <a:t>January</a:t>
            </a:r>
            <a:r>
              <a:rPr b="1" spc="-20" dirty="0">
                <a:latin typeface="Calibri"/>
                <a:cs typeface="Calibri"/>
              </a:rPr>
              <a:t> </a:t>
            </a:r>
            <a:r>
              <a:rPr b="1" dirty="0">
                <a:latin typeface="Calibri"/>
                <a:cs typeface="Calibri"/>
              </a:rPr>
              <a:t>2019</a:t>
            </a:r>
            <a:endParaRPr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6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600" spc="-10" dirty="0">
                <a:solidFill>
                  <a:srgbClr val="FF0000"/>
                </a:solidFill>
                <a:latin typeface="Calibri"/>
                <a:cs typeface="Calibri"/>
              </a:rPr>
              <a:t>Cited </a:t>
            </a:r>
            <a:r>
              <a:rPr sz="1600" spc="-15" dirty="0">
                <a:solidFill>
                  <a:srgbClr val="FF0000"/>
                </a:solidFill>
                <a:latin typeface="Calibri"/>
                <a:cs typeface="Calibri"/>
              </a:rPr>
              <a:t>reference: </a:t>
            </a:r>
            <a:r>
              <a:rPr sz="1600" spc="-10" dirty="0">
                <a:solidFill>
                  <a:srgbClr val="FF0000"/>
                </a:solidFill>
                <a:latin typeface="Calibri"/>
                <a:cs typeface="Calibri"/>
              </a:rPr>
              <a:t>RLG, Chapter </a:t>
            </a:r>
            <a:r>
              <a:rPr sz="1600" dirty="0">
                <a:solidFill>
                  <a:srgbClr val="FF0000"/>
                </a:solidFill>
                <a:latin typeface="Calibri"/>
                <a:cs typeface="Calibri"/>
              </a:rPr>
              <a:t>2, </a:t>
            </a:r>
            <a:r>
              <a:rPr sz="1600" spc="-15" dirty="0">
                <a:solidFill>
                  <a:srgbClr val="FF0000"/>
                </a:solidFill>
                <a:latin typeface="Calibri"/>
                <a:cs typeface="Calibri"/>
              </a:rPr>
              <a:t>Paragraph </a:t>
            </a:r>
            <a:r>
              <a:rPr sz="1600" dirty="0">
                <a:solidFill>
                  <a:srgbClr val="FF0000"/>
                </a:solidFill>
                <a:latin typeface="Calibri"/>
                <a:cs typeface="Calibri"/>
              </a:rPr>
              <a:t>2-1.,</a:t>
            </a:r>
            <a:r>
              <a:rPr sz="1600" spc="1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Calibri"/>
                <a:cs typeface="Calibri"/>
              </a:rPr>
              <a:t>c.</a:t>
            </a:r>
            <a:endParaRPr sz="16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600" dirty="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spcBef>
                <a:spcPts val="5"/>
              </a:spcBef>
              <a:buAutoNum type="alphaLcPeriod" startAt="3"/>
              <a:tabLst>
                <a:tab pos="355600" algn="l"/>
                <a:tab pos="356235" algn="l"/>
              </a:tabLst>
            </a:pPr>
            <a:r>
              <a:rPr sz="1600" b="1" spc="-5" dirty="0">
                <a:latin typeface="Calibri"/>
                <a:cs typeface="Calibri"/>
              </a:rPr>
              <a:t>Developing your </a:t>
            </a:r>
            <a:r>
              <a:rPr sz="1600" b="1" spc="-10" dirty="0">
                <a:latin typeface="Calibri"/>
                <a:cs typeface="Calibri"/>
              </a:rPr>
              <a:t>retention battle rhythm tasks starts </a:t>
            </a:r>
            <a:r>
              <a:rPr sz="1600" b="1" spc="-5" dirty="0">
                <a:latin typeface="Calibri"/>
                <a:cs typeface="Calibri"/>
              </a:rPr>
              <a:t>with </a:t>
            </a:r>
            <a:r>
              <a:rPr sz="1600" b="1" spc="-10" dirty="0">
                <a:latin typeface="Calibri"/>
                <a:cs typeface="Calibri"/>
              </a:rPr>
              <a:t>RSP Battle</a:t>
            </a:r>
            <a:r>
              <a:rPr sz="1600" b="1" spc="-55" dirty="0">
                <a:latin typeface="Calibri"/>
                <a:cs typeface="Calibri"/>
              </a:rPr>
              <a:t> </a:t>
            </a:r>
            <a:r>
              <a:rPr sz="1600" b="1" spc="5" dirty="0">
                <a:latin typeface="Calibri"/>
                <a:cs typeface="Calibri"/>
              </a:rPr>
              <a:t>Hand-</a:t>
            </a:r>
            <a:endParaRPr sz="16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600" b="1" spc="-5" dirty="0">
                <a:latin typeface="Calibri"/>
                <a:cs typeface="Calibri"/>
              </a:rPr>
              <a:t>Off </a:t>
            </a:r>
            <a:r>
              <a:rPr sz="1600" b="1" dirty="0">
                <a:latin typeface="Calibri"/>
                <a:cs typeface="Calibri"/>
              </a:rPr>
              <a:t>or </a:t>
            </a:r>
            <a:r>
              <a:rPr sz="1600" b="1" spc="-5" dirty="0">
                <a:latin typeface="Calibri"/>
                <a:cs typeface="Calibri"/>
              </a:rPr>
              <a:t>Sponsorship </a:t>
            </a:r>
            <a:r>
              <a:rPr sz="1600" b="1" dirty="0">
                <a:latin typeface="Calibri"/>
                <a:cs typeface="Calibri"/>
              </a:rPr>
              <a:t>and ends </a:t>
            </a:r>
            <a:r>
              <a:rPr sz="1600" b="1" spc="-5" dirty="0">
                <a:latin typeface="Calibri"/>
                <a:cs typeface="Calibri"/>
              </a:rPr>
              <a:t>with </a:t>
            </a:r>
            <a:r>
              <a:rPr sz="1600" b="1" spc="-10" dirty="0">
                <a:latin typeface="Calibri"/>
                <a:cs typeface="Calibri"/>
              </a:rPr>
              <a:t>exit interviews. </a:t>
            </a:r>
            <a:r>
              <a:rPr sz="1600" b="1" spc="-30" dirty="0">
                <a:latin typeface="Calibri"/>
                <a:cs typeface="Calibri"/>
              </a:rPr>
              <a:t>Tasks </a:t>
            </a:r>
            <a:r>
              <a:rPr sz="1600" b="1" spc="-10" dirty="0">
                <a:latin typeface="Calibri"/>
                <a:cs typeface="Calibri"/>
              </a:rPr>
              <a:t>are </a:t>
            </a:r>
            <a:r>
              <a:rPr sz="1600" b="1" spc="-5" dirty="0">
                <a:latin typeface="Calibri"/>
                <a:cs typeface="Calibri"/>
              </a:rPr>
              <a:t>identified</a:t>
            </a:r>
            <a:r>
              <a:rPr sz="1600" b="1" spc="-114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for:</a:t>
            </a:r>
            <a:endParaRPr sz="1600" dirty="0">
              <a:latin typeface="Calibri"/>
              <a:cs typeface="Calibri"/>
            </a:endParaRPr>
          </a:p>
          <a:p>
            <a:pPr marL="739140" lvl="1" indent="-360045">
              <a:lnSpc>
                <a:spcPct val="100000"/>
              </a:lnSpc>
              <a:buAutoNum type="arabicParenBoth"/>
              <a:tabLst>
                <a:tab pos="739775" algn="l"/>
              </a:tabLst>
            </a:pPr>
            <a:r>
              <a:rPr sz="1600" spc="-15" dirty="0">
                <a:solidFill>
                  <a:srgbClr val="006FC0"/>
                </a:solidFill>
                <a:latin typeface="Calibri"/>
                <a:cs typeface="Calibri"/>
              </a:rPr>
              <a:t>RSP </a:t>
            </a:r>
            <a:r>
              <a:rPr sz="1600" spc="-10" dirty="0">
                <a:solidFill>
                  <a:srgbClr val="006FC0"/>
                </a:solidFill>
                <a:latin typeface="Calibri"/>
                <a:cs typeface="Calibri"/>
              </a:rPr>
              <a:t>Battle</a:t>
            </a:r>
            <a:r>
              <a:rPr sz="1600" spc="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006FC0"/>
                </a:solidFill>
                <a:latin typeface="Calibri"/>
                <a:cs typeface="Calibri"/>
              </a:rPr>
              <a:t>Hand-Off</a:t>
            </a:r>
            <a:endParaRPr sz="1600" dirty="0">
              <a:latin typeface="Calibri"/>
              <a:cs typeface="Calibri"/>
            </a:endParaRPr>
          </a:p>
          <a:p>
            <a:pPr marL="739140" lvl="1" indent="-360045">
              <a:lnSpc>
                <a:spcPct val="100000"/>
              </a:lnSpc>
              <a:buAutoNum type="arabicParenBoth"/>
              <a:tabLst>
                <a:tab pos="739775" algn="l"/>
              </a:tabLst>
            </a:pPr>
            <a:r>
              <a:rPr sz="1600" spc="-10" dirty="0">
                <a:solidFill>
                  <a:srgbClr val="006FC0"/>
                </a:solidFill>
                <a:latin typeface="Calibri"/>
                <a:cs typeface="Calibri"/>
              </a:rPr>
              <a:t>Sponsorship</a:t>
            </a:r>
            <a:r>
              <a:rPr sz="1600" spc="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600" spc="-15" dirty="0">
                <a:solidFill>
                  <a:srgbClr val="006FC0"/>
                </a:solidFill>
                <a:latin typeface="Calibri"/>
                <a:cs typeface="Calibri"/>
              </a:rPr>
              <a:t>Program</a:t>
            </a:r>
            <a:endParaRPr sz="1600" dirty="0">
              <a:latin typeface="Calibri"/>
              <a:cs typeface="Calibri"/>
            </a:endParaRPr>
          </a:p>
          <a:p>
            <a:pPr marL="739140" lvl="1" indent="-360045">
              <a:lnSpc>
                <a:spcPct val="100000"/>
              </a:lnSpc>
              <a:buAutoNum type="arabicParenBoth"/>
              <a:tabLst>
                <a:tab pos="739775" algn="l"/>
              </a:tabLst>
            </a:pPr>
            <a:r>
              <a:rPr sz="1600" spc="-10" dirty="0">
                <a:solidFill>
                  <a:srgbClr val="006FC0"/>
                </a:solidFill>
                <a:latin typeface="Calibri"/>
                <a:cs typeface="Calibri"/>
              </a:rPr>
              <a:t>Career </a:t>
            </a:r>
            <a:r>
              <a:rPr sz="1600" spc="-5" dirty="0">
                <a:solidFill>
                  <a:srgbClr val="006FC0"/>
                </a:solidFill>
                <a:latin typeface="Calibri"/>
                <a:cs typeface="Calibri"/>
              </a:rPr>
              <a:t>Development</a:t>
            </a:r>
            <a:r>
              <a:rPr sz="1600" spc="1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600" spc="-15" dirty="0">
                <a:solidFill>
                  <a:srgbClr val="006FC0"/>
                </a:solidFill>
                <a:latin typeface="Calibri"/>
                <a:cs typeface="Calibri"/>
              </a:rPr>
              <a:t>Program</a:t>
            </a:r>
            <a:endParaRPr sz="1600" dirty="0">
              <a:latin typeface="Calibri"/>
              <a:cs typeface="Calibri"/>
            </a:endParaRPr>
          </a:p>
          <a:p>
            <a:pPr marL="739140" lvl="1" indent="-360045">
              <a:lnSpc>
                <a:spcPct val="100000"/>
              </a:lnSpc>
              <a:buAutoNum type="arabicParenBoth"/>
              <a:tabLst>
                <a:tab pos="739775" algn="l"/>
              </a:tabLst>
            </a:pPr>
            <a:r>
              <a:rPr sz="1600" spc="-5" dirty="0">
                <a:solidFill>
                  <a:srgbClr val="006FC0"/>
                </a:solidFill>
                <a:latin typeface="Calibri"/>
                <a:cs typeface="Calibri"/>
              </a:rPr>
              <a:t>Annual </a:t>
            </a:r>
            <a:r>
              <a:rPr sz="1600" spc="-15" dirty="0">
                <a:solidFill>
                  <a:srgbClr val="006FC0"/>
                </a:solidFill>
                <a:latin typeface="Calibri"/>
                <a:cs typeface="Calibri"/>
              </a:rPr>
              <a:t>Retention</a:t>
            </a:r>
            <a:r>
              <a:rPr sz="1600" spc="2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006FC0"/>
                </a:solidFill>
                <a:latin typeface="Calibri"/>
                <a:cs typeface="Calibri"/>
              </a:rPr>
              <a:t>Briefings</a:t>
            </a:r>
            <a:endParaRPr sz="1600" dirty="0">
              <a:latin typeface="Calibri"/>
              <a:cs typeface="Calibri"/>
            </a:endParaRPr>
          </a:p>
          <a:p>
            <a:pPr marL="739140" lvl="1" indent="-360045">
              <a:lnSpc>
                <a:spcPct val="100000"/>
              </a:lnSpc>
              <a:buAutoNum type="arabicParenBoth"/>
              <a:tabLst>
                <a:tab pos="739775" algn="l"/>
              </a:tabLst>
            </a:pPr>
            <a:r>
              <a:rPr sz="1600" spc="-10" dirty="0">
                <a:solidFill>
                  <a:srgbClr val="006FC0"/>
                </a:solidFill>
                <a:latin typeface="Calibri"/>
                <a:cs typeface="Calibri"/>
              </a:rPr>
              <a:t>Extension</a:t>
            </a:r>
            <a:r>
              <a:rPr sz="1600" spc="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006FC0"/>
                </a:solidFill>
                <a:latin typeface="Calibri"/>
                <a:cs typeface="Calibri"/>
              </a:rPr>
              <a:t>Interviews</a:t>
            </a:r>
            <a:endParaRPr sz="1600" dirty="0">
              <a:latin typeface="Calibri"/>
              <a:cs typeface="Calibri"/>
            </a:endParaRPr>
          </a:p>
          <a:p>
            <a:pPr marL="739775" lvl="1" indent="-360680">
              <a:lnSpc>
                <a:spcPct val="100000"/>
              </a:lnSpc>
              <a:buAutoNum type="arabicParenBoth"/>
              <a:tabLst>
                <a:tab pos="740410" algn="l"/>
              </a:tabLst>
            </a:pPr>
            <a:r>
              <a:rPr sz="1600" spc="-10" dirty="0">
                <a:solidFill>
                  <a:srgbClr val="006FC0"/>
                </a:solidFill>
                <a:latin typeface="Calibri"/>
                <a:cs typeface="Calibri"/>
              </a:rPr>
              <a:t>Required </a:t>
            </a:r>
            <a:r>
              <a:rPr sz="1600" spc="-15" dirty="0">
                <a:solidFill>
                  <a:srgbClr val="006FC0"/>
                </a:solidFill>
                <a:latin typeface="Calibri"/>
                <a:cs typeface="Calibri"/>
              </a:rPr>
              <a:t>Retention</a:t>
            </a:r>
            <a:r>
              <a:rPr sz="1600" spc="5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006FC0"/>
                </a:solidFill>
                <a:latin typeface="Calibri"/>
                <a:cs typeface="Calibri"/>
              </a:rPr>
              <a:t>Counseling</a:t>
            </a:r>
            <a:endParaRPr sz="1600" dirty="0">
              <a:latin typeface="Calibri"/>
              <a:cs typeface="Calibri"/>
            </a:endParaRPr>
          </a:p>
          <a:p>
            <a:pPr marL="739140" lvl="1" indent="-360045">
              <a:lnSpc>
                <a:spcPct val="100000"/>
              </a:lnSpc>
              <a:spcBef>
                <a:spcPts val="5"/>
              </a:spcBef>
              <a:buAutoNum type="arabicParenBoth"/>
              <a:tabLst>
                <a:tab pos="739775" algn="l"/>
              </a:tabLst>
            </a:pPr>
            <a:r>
              <a:rPr sz="1600" spc="-10" dirty="0">
                <a:solidFill>
                  <a:srgbClr val="006FC0"/>
                </a:solidFill>
                <a:latin typeface="Calibri"/>
                <a:cs typeface="Calibri"/>
              </a:rPr>
              <a:t>Processing Extension</a:t>
            </a:r>
            <a:r>
              <a:rPr sz="1600" spc="1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006FC0"/>
                </a:solidFill>
                <a:latin typeface="Calibri"/>
                <a:cs typeface="Calibri"/>
              </a:rPr>
              <a:t>Documents</a:t>
            </a:r>
            <a:endParaRPr sz="1600" dirty="0">
              <a:latin typeface="Calibri"/>
              <a:cs typeface="Calibri"/>
            </a:endParaRPr>
          </a:p>
          <a:p>
            <a:pPr marL="739140" lvl="1" indent="-360045">
              <a:lnSpc>
                <a:spcPct val="100000"/>
              </a:lnSpc>
              <a:buAutoNum type="arabicParenBoth"/>
              <a:tabLst>
                <a:tab pos="739775" algn="l"/>
              </a:tabLst>
            </a:pPr>
            <a:r>
              <a:rPr sz="1600" spc="-10" dirty="0">
                <a:solidFill>
                  <a:srgbClr val="006FC0"/>
                </a:solidFill>
                <a:latin typeface="Calibri"/>
                <a:cs typeface="Calibri"/>
              </a:rPr>
              <a:t>Processing Extension</a:t>
            </a:r>
            <a:r>
              <a:rPr sz="1600" spc="1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006FC0"/>
                </a:solidFill>
                <a:latin typeface="Calibri"/>
                <a:cs typeface="Calibri"/>
              </a:rPr>
              <a:t>Waivers</a:t>
            </a:r>
            <a:endParaRPr sz="1600" dirty="0">
              <a:latin typeface="Calibri"/>
              <a:cs typeface="Calibri"/>
            </a:endParaRPr>
          </a:p>
          <a:p>
            <a:pPr marL="739140" lvl="1" indent="-360045">
              <a:lnSpc>
                <a:spcPct val="100000"/>
              </a:lnSpc>
              <a:buAutoNum type="arabicParenBoth"/>
              <a:tabLst>
                <a:tab pos="739775" algn="l"/>
              </a:tabLst>
            </a:pPr>
            <a:r>
              <a:rPr sz="1600" spc="-5" dirty="0">
                <a:solidFill>
                  <a:srgbClr val="006FC0"/>
                </a:solidFill>
                <a:latin typeface="Calibri"/>
                <a:cs typeface="Calibri"/>
              </a:rPr>
              <a:t>Final </a:t>
            </a:r>
            <a:r>
              <a:rPr sz="1600" spc="-10" dirty="0">
                <a:solidFill>
                  <a:srgbClr val="006FC0"/>
                </a:solidFill>
                <a:latin typeface="Calibri"/>
                <a:cs typeface="Calibri"/>
              </a:rPr>
              <a:t>Formation </a:t>
            </a:r>
            <a:r>
              <a:rPr sz="1600" spc="-5" dirty="0">
                <a:solidFill>
                  <a:srgbClr val="006FC0"/>
                </a:solidFill>
                <a:latin typeface="Calibri"/>
                <a:cs typeface="Calibri"/>
              </a:rPr>
              <a:t>(if applicable)</a:t>
            </a:r>
            <a:endParaRPr sz="1600" dirty="0">
              <a:latin typeface="Calibri"/>
              <a:cs typeface="Calibri"/>
            </a:endParaRPr>
          </a:p>
          <a:p>
            <a:pPr marL="855344" lvl="1" indent="-476250">
              <a:lnSpc>
                <a:spcPct val="100000"/>
              </a:lnSpc>
              <a:buAutoNum type="arabicParenBoth"/>
              <a:tabLst>
                <a:tab pos="855980" algn="l"/>
              </a:tabLst>
            </a:pPr>
            <a:r>
              <a:rPr sz="1600" spc="-5" dirty="0">
                <a:solidFill>
                  <a:srgbClr val="006FC0"/>
                </a:solidFill>
                <a:latin typeface="Calibri"/>
                <a:cs typeface="Calibri"/>
              </a:rPr>
              <a:t>Exit </a:t>
            </a:r>
            <a:r>
              <a:rPr sz="1600" spc="-10" dirty="0">
                <a:solidFill>
                  <a:srgbClr val="006FC0"/>
                </a:solidFill>
                <a:latin typeface="Calibri"/>
                <a:cs typeface="Calibri"/>
              </a:rPr>
              <a:t>Interviews </a:t>
            </a:r>
            <a:r>
              <a:rPr sz="1600" dirty="0">
                <a:solidFill>
                  <a:srgbClr val="006FC0"/>
                </a:solidFill>
                <a:latin typeface="Calibri"/>
                <a:cs typeface="Calibri"/>
              </a:rPr>
              <a:t>and</a:t>
            </a:r>
            <a:r>
              <a:rPr sz="1600" spc="-3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006FC0"/>
                </a:solidFill>
                <a:latin typeface="Calibri"/>
                <a:cs typeface="Calibri"/>
              </a:rPr>
              <a:t>Surveys</a:t>
            </a:r>
            <a:endParaRPr sz="16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71065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3"/>
          <p:cNvSpPr txBox="1">
            <a:spLocks/>
          </p:cNvSpPr>
          <p:nvPr/>
        </p:nvSpPr>
        <p:spPr>
          <a:xfrm>
            <a:off x="719007" y="511879"/>
            <a:ext cx="12100523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153795">
              <a:lnSpc>
                <a:spcPct val="100000"/>
              </a:lnSpc>
              <a:spcBef>
                <a:spcPts val="95"/>
              </a:spcBef>
            </a:pPr>
            <a:r>
              <a:rPr lang="en-US" sz="40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 Unit </a:t>
            </a:r>
            <a:r>
              <a:rPr lang="en-US" sz="4000" spc="-20" dirty="0" smtClean="0">
                <a:latin typeface="Arial" panose="020B0604020202020204" pitchFamily="34" charset="0"/>
                <a:cs typeface="Arial" panose="020B0604020202020204" pitchFamily="34" charset="0"/>
              </a:rPr>
              <a:t>Retention </a:t>
            </a:r>
            <a:r>
              <a:rPr lang="en-US" sz="4000" spc="-15" dirty="0" smtClean="0">
                <a:latin typeface="Arial" panose="020B0604020202020204" pitchFamily="34" charset="0"/>
                <a:cs typeface="Arial" panose="020B0604020202020204" pitchFamily="34" charset="0"/>
              </a:rPr>
              <a:t>NCO Battle</a:t>
            </a:r>
            <a:r>
              <a:rPr lang="en-US" sz="4000" spc="12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Rhythm</a:t>
            </a:r>
            <a:endParaRPr lang="en-US" sz="4000" spc="-1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4"/>
          <p:cNvSpPr txBox="1"/>
          <p:nvPr/>
        </p:nvSpPr>
        <p:spPr>
          <a:xfrm>
            <a:off x="2298604" y="1557589"/>
            <a:ext cx="6815455" cy="172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79015" marR="5080" indent="-1395095">
              <a:lnSpc>
                <a:spcPct val="100000"/>
              </a:lnSpc>
              <a:spcBef>
                <a:spcPts val="100"/>
              </a:spcBef>
            </a:pPr>
            <a:r>
              <a:rPr sz="2400" b="1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Define </a:t>
            </a:r>
            <a:r>
              <a:rPr sz="2400" b="1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Roles </a:t>
            </a:r>
            <a:r>
              <a:rPr sz="2400" b="1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and </a:t>
            </a:r>
            <a:r>
              <a:rPr sz="2400" b="1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Responsibilities by </a:t>
            </a:r>
            <a:r>
              <a:rPr sz="2400" b="1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Publishing </a:t>
            </a:r>
            <a:r>
              <a:rPr sz="2400" b="1" spc="-5" dirty="0">
                <a:latin typeface="Calibri"/>
                <a:cs typeface="Calibri"/>
              </a:rPr>
              <a:t> </a:t>
            </a:r>
            <a:r>
              <a:rPr sz="2400" b="1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Retention Battle</a:t>
            </a:r>
            <a:r>
              <a:rPr sz="2400" b="1" u="heavy" spc="3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400" b="1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Rhythm</a:t>
            </a:r>
            <a:endParaRPr sz="24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869"/>
              </a:spcBef>
            </a:pPr>
            <a:r>
              <a:rPr sz="2000" b="1" spc="-10" dirty="0">
                <a:latin typeface="Calibri"/>
                <a:cs typeface="Calibri"/>
              </a:rPr>
              <a:t>Retention </a:t>
            </a:r>
            <a:r>
              <a:rPr sz="2000" b="1" dirty="0">
                <a:latin typeface="Calibri"/>
                <a:cs typeface="Calibri"/>
              </a:rPr>
              <a:t>Leader Guide </a:t>
            </a:r>
            <a:r>
              <a:rPr sz="2000" b="1" spc="-15" dirty="0">
                <a:latin typeface="Calibri"/>
                <a:cs typeface="Calibri"/>
              </a:rPr>
              <a:t>dated </a:t>
            </a:r>
            <a:r>
              <a:rPr sz="2000" b="1" dirty="0">
                <a:latin typeface="Calibri"/>
                <a:cs typeface="Calibri"/>
              </a:rPr>
              <a:t>31 </a:t>
            </a:r>
            <a:r>
              <a:rPr sz="2000" b="1" spc="-5" dirty="0">
                <a:latin typeface="Calibri"/>
                <a:cs typeface="Calibri"/>
              </a:rPr>
              <a:t>January</a:t>
            </a:r>
            <a:r>
              <a:rPr sz="2000" b="1" spc="-2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2019</a:t>
            </a:r>
            <a:endParaRPr sz="20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75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10" dirty="0">
                <a:solidFill>
                  <a:srgbClr val="FF0000"/>
                </a:solidFill>
                <a:latin typeface="Calibri"/>
                <a:cs typeface="Calibri"/>
              </a:rPr>
              <a:t>Cited </a:t>
            </a:r>
            <a:r>
              <a:rPr sz="1800" spc="-15" dirty="0">
                <a:solidFill>
                  <a:srgbClr val="FF0000"/>
                </a:solidFill>
                <a:latin typeface="Calibri"/>
                <a:cs typeface="Calibri"/>
              </a:rPr>
              <a:t>reference: </a:t>
            </a:r>
            <a:r>
              <a:rPr sz="1800" spc="-10" dirty="0">
                <a:solidFill>
                  <a:srgbClr val="FF0000"/>
                </a:solidFill>
                <a:latin typeface="Calibri"/>
                <a:cs typeface="Calibri"/>
              </a:rPr>
              <a:t>RLG, Chapter </a:t>
            </a:r>
            <a:r>
              <a:rPr sz="1800" dirty="0">
                <a:solidFill>
                  <a:srgbClr val="FF0000"/>
                </a:solidFill>
                <a:latin typeface="Calibri"/>
                <a:cs typeface="Calibri"/>
              </a:rPr>
              <a:t>2, </a:t>
            </a:r>
            <a:r>
              <a:rPr sz="1800" spc="-15" dirty="0">
                <a:solidFill>
                  <a:srgbClr val="FF0000"/>
                </a:solidFill>
                <a:latin typeface="Calibri"/>
                <a:cs typeface="Calibri"/>
              </a:rPr>
              <a:t>Paragraph </a:t>
            </a:r>
            <a:r>
              <a:rPr sz="1800" dirty="0">
                <a:solidFill>
                  <a:srgbClr val="FF0000"/>
                </a:solidFill>
                <a:latin typeface="Calibri"/>
                <a:cs typeface="Calibri"/>
              </a:rPr>
              <a:t>2-1.,</a:t>
            </a:r>
            <a:r>
              <a:rPr sz="1800" spc="1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Calibri"/>
                <a:cs typeface="Calibri"/>
              </a:rPr>
              <a:t>b.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4" name="object 5"/>
          <p:cNvSpPr txBox="1"/>
          <p:nvPr/>
        </p:nvSpPr>
        <p:spPr>
          <a:xfrm>
            <a:off x="2298604" y="3279709"/>
            <a:ext cx="7588250" cy="30137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5" dirty="0">
                <a:latin typeface="Calibri"/>
                <a:cs typeface="Calibri"/>
              </a:rPr>
              <a:t>b. </a:t>
            </a:r>
            <a:r>
              <a:rPr sz="1400" b="1" spc="-5" dirty="0">
                <a:latin typeface="Calibri"/>
                <a:cs typeface="Calibri"/>
              </a:rPr>
              <a:t>Provide </a:t>
            </a:r>
            <a:r>
              <a:rPr sz="1400" b="1" dirty="0">
                <a:latin typeface="Calibri"/>
                <a:cs typeface="Calibri"/>
              </a:rPr>
              <a:t>the </a:t>
            </a:r>
            <a:r>
              <a:rPr sz="1400" b="1" spc="-5" dirty="0">
                <a:latin typeface="Calibri"/>
                <a:cs typeface="Calibri"/>
              </a:rPr>
              <a:t>connection between roles </a:t>
            </a:r>
            <a:r>
              <a:rPr sz="1400" b="1" dirty="0">
                <a:latin typeface="Calibri"/>
                <a:cs typeface="Calibri"/>
              </a:rPr>
              <a:t>and responsibilities </a:t>
            </a:r>
            <a:r>
              <a:rPr sz="1400" b="1" spc="-5" dirty="0">
                <a:latin typeface="Calibri"/>
                <a:cs typeface="Calibri"/>
              </a:rPr>
              <a:t>by </a:t>
            </a:r>
            <a:r>
              <a:rPr sz="1400" b="1" dirty="0">
                <a:latin typeface="Calibri"/>
                <a:cs typeface="Calibri"/>
              </a:rPr>
              <a:t>publishing a </a:t>
            </a:r>
            <a:r>
              <a:rPr sz="1400" b="1" spc="-5" dirty="0">
                <a:latin typeface="Calibri"/>
                <a:cs typeface="Calibri"/>
              </a:rPr>
              <a:t>retention battle</a:t>
            </a:r>
            <a:r>
              <a:rPr sz="1400" b="1" spc="-235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rhythm.</a:t>
            </a:r>
            <a:endParaRPr sz="14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400" b="1" spc="-5" dirty="0">
                <a:latin typeface="Calibri"/>
                <a:cs typeface="Calibri"/>
              </a:rPr>
              <a:t>This</a:t>
            </a:r>
            <a:r>
              <a:rPr sz="1400" b="1" spc="-10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battle</a:t>
            </a:r>
            <a:r>
              <a:rPr sz="1400" b="1" spc="-40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rhythm</a:t>
            </a:r>
            <a:r>
              <a:rPr sz="1400" b="1" spc="-30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ensures</a:t>
            </a:r>
            <a:r>
              <a:rPr sz="1400" b="1" spc="-30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that</a:t>
            </a:r>
            <a:r>
              <a:rPr sz="1400" b="1" spc="-20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all</a:t>
            </a:r>
            <a:r>
              <a:rPr sz="1400" b="1" spc="-5" dirty="0">
                <a:latin typeface="Calibri"/>
                <a:cs typeface="Calibri"/>
              </a:rPr>
              <a:t> retention</a:t>
            </a:r>
            <a:r>
              <a:rPr sz="1400" b="1" spc="-35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tasks</a:t>
            </a:r>
            <a:r>
              <a:rPr sz="1400" b="1" spc="-10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are</a:t>
            </a:r>
            <a:r>
              <a:rPr sz="1400" b="1" spc="-20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well</a:t>
            </a:r>
            <a:r>
              <a:rPr sz="1400" b="1" spc="-10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defined</a:t>
            </a:r>
            <a:r>
              <a:rPr sz="1400" b="1" spc="-3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and</a:t>
            </a:r>
            <a:r>
              <a:rPr sz="1400" b="1" spc="-15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communicated</a:t>
            </a:r>
            <a:r>
              <a:rPr sz="1400" b="1" spc="-40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and</a:t>
            </a:r>
            <a:r>
              <a:rPr sz="1400" b="1" spc="-20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include:</a:t>
            </a:r>
            <a:endParaRPr sz="1400" dirty="0">
              <a:latin typeface="Calibri"/>
              <a:cs typeface="Calibri"/>
            </a:endParaRPr>
          </a:p>
          <a:p>
            <a:pPr marL="528955" indent="-279400">
              <a:lnSpc>
                <a:spcPct val="100000"/>
              </a:lnSpc>
              <a:buAutoNum type="arabicParenBoth"/>
              <a:tabLst>
                <a:tab pos="529590" algn="l"/>
              </a:tabLst>
            </a:pPr>
            <a:r>
              <a:rPr sz="1400" spc="-10" dirty="0">
                <a:solidFill>
                  <a:srgbClr val="006FC0"/>
                </a:solidFill>
                <a:latin typeface="Calibri"/>
                <a:cs typeface="Calibri"/>
              </a:rPr>
              <a:t>Retention</a:t>
            </a:r>
            <a:r>
              <a:rPr sz="1400" spc="-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400" spc="-30" dirty="0">
                <a:solidFill>
                  <a:srgbClr val="006FC0"/>
                </a:solidFill>
                <a:latin typeface="Calibri"/>
                <a:cs typeface="Calibri"/>
              </a:rPr>
              <a:t>Task</a:t>
            </a:r>
            <a:endParaRPr sz="1400" dirty="0">
              <a:latin typeface="Calibri"/>
              <a:cs typeface="Calibri"/>
            </a:endParaRPr>
          </a:p>
          <a:p>
            <a:pPr marL="528955" indent="-279400">
              <a:lnSpc>
                <a:spcPct val="100000"/>
              </a:lnSpc>
              <a:buAutoNum type="arabicParenBoth"/>
              <a:tabLst>
                <a:tab pos="529590" algn="l"/>
              </a:tabLst>
            </a:pPr>
            <a:r>
              <a:rPr sz="1400" spc="-30" dirty="0">
                <a:solidFill>
                  <a:srgbClr val="006FC0"/>
                </a:solidFill>
                <a:latin typeface="Calibri"/>
                <a:cs typeface="Calibri"/>
              </a:rPr>
              <a:t>Team </a:t>
            </a:r>
            <a:r>
              <a:rPr sz="1400" spc="-5" dirty="0">
                <a:solidFill>
                  <a:srgbClr val="006FC0"/>
                </a:solidFill>
                <a:latin typeface="Calibri"/>
                <a:cs typeface="Calibri"/>
              </a:rPr>
              <a:t>Member(s)</a:t>
            </a:r>
            <a:r>
              <a:rPr sz="1400" spc="1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006FC0"/>
                </a:solidFill>
                <a:latin typeface="Calibri"/>
                <a:cs typeface="Calibri"/>
              </a:rPr>
              <a:t>responsible</a:t>
            </a:r>
            <a:endParaRPr sz="1400" dirty="0">
              <a:latin typeface="Calibri"/>
              <a:cs typeface="Calibri"/>
            </a:endParaRPr>
          </a:p>
          <a:p>
            <a:pPr marL="528955" indent="-279400">
              <a:lnSpc>
                <a:spcPct val="100000"/>
              </a:lnSpc>
              <a:buAutoNum type="arabicParenBoth"/>
              <a:tabLst>
                <a:tab pos="529590" algn="l"/>
              </a:tabLst>
            </a:pPr>
            <a:r>
              <a:rPr sz="1400" spc="-10" dirty="0">
                <a:solidFill>
                  <a:srgbClr val="006FC0"/>
                </a:solidFill>
                <a:latin typeface="Calibri"/>
                <a:cs typeface="Calibri"/>
              </a:rPr>
              <a:t>Frequency </a:t>
            </a:r>
            <a:r>
              <a:rPr sz="1400" spc="-5" dirty="0">
                <a:solidFill>
                  <a:srgbClr val="006FC0"/>
                </a:solidFill>
                <a:latin typeface="Calibri"/>
                <a:cs typeface="Calibri"/>
              </a:rPr>
              <a:t>or </a:t>
            </a:r>
            <a:r>
              <a:rPr sz="1400" dirty="0">
                <a:solidFill>
                  <a:srgbClr val="006FC0"/>
                </a:solidFill>
                <a:latin typeface="Calibri"/>
                <a:cs typeface="Calibri"/>
              </a:rPr>
              <a:t>timing</a:t>
            </a:r>
            <a:endParaRPr sz="1400" dirty="0">
              <a:latin typeface="Calibri"/>
              <a:cs typeface="Calibri"/>
            </a:endParaRPr>
          </a:p>
          <a:p>
            <a:pPr marL="528955" indent="-279400">
              <a:lnSpc>
                <a:spcPct val="100000"/>
              </a:lnSpc>
              <a:buAutoNum type="arabicParenBoth"/>
              <a:tabLst>
                <a:tab pos="529590" algn="l"/>
              </a:tabLst>
            </a:pPr>
            <a:r>
              <a:rPr sz="1400" spc="-30" dirty="0">
                <a:solidFill>
                  <a:srgbClr val="006FC0"/>
                </a:solidFill>
                <a:latin typeface="Calibri"/>
                <a:cs typeface="Calibri"/>
              </a:rPr>
              <a:t>Task </a:t>
            </a:r>
            <a:r>
              <a:rPr sz="1400" spc="-10" dirty="0">
                <a:solidFill>
                  <a:srgbClr val="006FC0"/>
                </a:solidFill>
                <a:latin typeface="Calibri"/>
                <a:cs typeface="Calibri"/>
              </a:rPr>
              <a:t>Performance</a:t>
            </a:r>
            <a:r>
              <a:rPr sz="140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006FC0"/>
                </a:solidFill>
                <a:latin typeface="Calibri"/>
                <a:cs typeface="Calibri"/>
              </a:rPr>
              <a:t>Standard</a:t>
            </a:r>
            <a:endParaRPr sz="1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006FC0"/>
              </a:buClr>
              <a:buFont typeface="Calibri"/>
              <a:buAutoNum type="arabicParenBoth"/>
            </a:pPr>
            <a:endParaRPr sz="1350" dirty="0">
              <a:latin typeface="Calibri"/>
              <a:cs typeface="Calibri"/>
            </a:endParaRPr>
          </a:p>
          <a:p>
            <a:pPr marL="12700" marR="5080" lvl="1" indent="516890">
              <a:lnSpc>
                <a:spcPct val="100000"/>
              </a:lnSpc>
              <a:buAutoNum type="alphaLcParenBoth"/>
              <a:tabLst>
                <a:tab pos="807720" algn="l"/>
              </a:tabLst>
            </a:pPr>
            <a:r>
              <a:rPr sz="1400" b="1" spc="-10" dirty="0">
                <a:latin typeface="Calibri"/>
                <a:cs typeface="Calibri"/>
              </a:rPr>
              <a:t>Retention </a:t>
            </a:r>
            <a:r>
              <a:rPr sz="1400" b="1" spc="-5" dirty="0">
                <a:latin typeface="Calibri"/>
                <a:cs typeface="Calibri"/>
              </a:rPr>
              <a:t>task performance standards that </a:t>
            </a:r>
            <a:r>
              <a:rPr sz="1400" b="1" dirty="0">
                <a:latin typeface="Calibri"/>
                <a:cs typeface="Calibri"/>
              </a:rPr>
              <a:t>are </a:t>
            </a:r>
            <a:r>
              <a:rPr sz="1400" b="1" spc="-5" dirty="0">
                <a:latin typeface="Calibri"/>
                <a:cs typeface="Calibri"/>
              </a:rPr>
              <a:t>identified </a:t>
            </a:r>
            <a:r>
              <a:rPr sz="1400" b="1" dirty="0">
                <a:latin typeface="Calibri"/>
                <a:cs typeface="Calibri"/>
              </a:rPr>
              <a:t>as part of the </a:t>
            </a:r>
            <a:r>
              <a:rPr sz="1400" b="1" spc="-5" dirty="0">
                <a:latin typeface="Calibri"/>
                <a:cs typeface="Calibri"/>
              </a:rPr>
              <a:t>retention battle  rhythm </a:t>
            </a:r>
            <a:r>
              <a:rPr sz="1400" b="1" dirty="0">
                <a:latin typeface="Calibri"/>
                <a:cs typeface="Calibri"/>
              </a:rPr>
              <a:t>is simply a </a:t>
            </a:r>
            <a:r>
              <a:rPr sz="1400" b="1" spc="-15" dirty="0">
                <a:latin typeface="Calibri"/>
                <a:cs typeface="Calibri"/>
              </a:rPr>
              <a:t>way </a:t>
            </a:r>
            <a:r>
              <a:rPr sz="1400" b="1" dirty="0">
                <a:latin typeface="Calibri"/>
                <a:cs typeface="Calibri"/>
              </a:rPr>
              <a:t>of </a:t>
            </a:r>
            <a:r>
              <a:rPr sz="1400" b="1" spc="-5" dirty="0">
                <a:latin typeface="Calibri"/>
                <a:cs typeface="Calibri"/>
              </a:rPr>
              <a:t>letting your task organization</a:t>
            </a:r>
            <a:r>
              <a:rPr sz="1400" b="1" spc="-23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know </a:t>
            </a:r>
            <a:r>
              <a:rPr sz="1400" b="1" spc="-5" dirty="0">
                <a:latin typeface="Calibri"/>
                <a:cs typeface="Calibri"/>
              </a:rPr>
              <a:t>what you </a:t>
            </a:r>
            <a:r>
              <a:rPr sz="1400" b="1" dirty="0">
                <a:latin typeface="Calibri"/>
                <a:cs typeface="Calibri"/>
              </a:rPr>
              <a:t>are looking </a:t>
            </a:r>
            <a:r>
              <a:rPr sz="1400" b="1" spc="-5" dirty="0">
                <a:latin typeface="Calibri"/>
                <a:cs typeface="Calibri"/>
              </a:rPr>
              <a:t>at </a:t>
            </a:r>
            <a:r>
              <a:rPr sz="1400" b="1" dirty="0">
                <a:latin typeface="Calibri"/>
                <a:cs typeface="Calibri"/>
              </a:rPr>
              <a:t>and </a:t>
            </a:r>
            <a:r>
              <a:rPr sz="1400" b="1" spc="-5" dirty="0">
                <a:latin typeface="Calibri"/>
                <a:cs typeface="Calibri"/>
              </a:rPr>
              <a:t>what results  you </a:t>
            </a:r>
            <a:r>
              <a:rPr sz="1400" b="1" dirty="0">
                <a:latin typeface="Calibri"/>
                <a:cs typeface="Calibri"/>
              </a:rPr>
              <a:t>are </a:t>
            </a:r>
            <a:r>
              <a:rPr sz="1400" b="1" spc="-5" dirty="0">
                <a:latin typeface="Calibri"/>
                <a:cs typeface="Calibri"/>
              </a:rPr>
              <a:t>expecting to</a:t>
            </a:r>
            <a:r>
              <a:rPr sz="1400" b="1" spc="-105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see.</a:t>
            </a:r>
            <a:endParaRPr sz="1400" dirty="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35"/>
              </a:spcBef>
              <a:buFont typeface="Calibri"/>
              <a:buAutoNum type="alphaLcParenBoth"/>
            </a:pPr>
            <a:endParaRPr sz="1350" dirty="0">
              <a:latin typeface="Calibri"/>
              <a:cs typeface="Calibri"/>
            </a:endParaRPr>
          </a:p>
          <a:p>
            <a:pPr marL="12700" marR="154940" lvl="1" indent="516890">
              <a:lnSpc>
                <a:spcPct val="100000"/>
              </a:lnSpc>
              <a:buAutoNum type="alphaLcParenBoth"/>
              <a:tabLst>
                <a:tab pos="814705" algn="l"/>
              </a:tabLst>
            </a:pPr>
            <a:r>
              <a:rPr sz="1400" b="1" dirty="0">
                <a:latin typeface="Calibri"/>
                <a:cs typeface="Calibri"/>
              </a:rPr>
              <a:t>An </a:t>
            </a:r>
            <a:r>
              <a:rPr sz="1400" b="1" spc="-10" dirty="0">
                <a:latin typeface="Calibri"/>
                <a:cs typeface="Calibri"/>
              </a:rPr>
              <a:t>example </a:t>
            </a:r>
            <a:r>
              <a:rPr sz="1400" b="1" spc="-5" dirty="0">
                <a:latin typeface="Calibri"/>
                <a:cs typeface="Calibri"/>
              </a:rPr>
              <a:t>would </a:t>
            </a:r>
            <a:r>
              <a:rPr sz="1400" b="1" dirty="0">
                <a:latin typeface="Calibri"/>
                <a:cs typeface="Calibri"/>
              </a:rPr>
              <a:t>be </a:t>
            </a:r>
            <a:r>
              <a:rPr sz="1400" b="1" spc="-5" dirty="0">
                <a:latin typeface="Calibri"/>
                <a:cs typeface="Calibri"/>
              </a:rPr>
              <a:t>letting </a:t>
            </a:r>
            <a:r>
              <a:rPr sz="1400" b="1" dirty="0">
                <a:latin typeface="Calibri"/>
                <a:cs typeface="Calibri"/>
              </a:rPr>
              <a:t>unit </a:t>
            </a:r>
            <a:r>
              <a:rPr sz="1400" b="1" spc="-5" dirty="0">
                <a:latin typeface="Calibri"/>
                <a:cs typeface="Calibri"/>
              </a:rPr>
              <a:t>retention </a:t>
            </a:r>
            <a:r>
              <a:rPr sz="1400" b="1" spc="-20" dirty="0">
                <a:latin typeface="Calibri"/>
                <a:cs typeface="Calibri"/>
              </a:rPr>
              <a:t>NCO’s </a:t>
            </a:r>
            <a:r>
              <a:rPr sz="1400" b="1" dirty="0">
                <a:latin typeface="Calibri"/>
                <a:cs typeface="Calibri"/>
              </a:rPr>
              <a:t>know </a:t>
            </a:r>
            <a:r>
              <a:rPr sz="1400" b="1" spc="-5" dirty="0">
                <a:latin typeface="Calibri"/>
                <a:cs typeface="Calibri"/>
              </a:rPr>
              <a:t>that </a:t>
            </a:r>
            <a:r>
              <a:rPr sz="1400" b="1" dirty="0">
                <a:latin typeface="Calibri"/>
                <a:cs typeface="Calibri"/>
              </a:rPr>
              <a:t>the </a:t>
            </a:r>
            <a:r>
              <a:rPr sz="1400" b="1" spc="-10" dirty="0">
                <a:latin typeface="Calibri"/>
                <a:cs typeface="Calibri"/>
              </a:rPr>
              <a:t>expectation </a:t>
            </a:r>
            <a:r>
              <a:rPr sz="1400" b="1" dirty="0">
                <a:latin typeface="Calibri"/>
                <a:cs typeface="Calibri"/>
              </a:rPr>
              <a:t>is </a:t>
            </a:r>
            <a:r>
              <a:rPr sz="1400" b="1" spc="-5" dirty="0">
                <a:latin typeface="Calibri"/>
                <a:cs typeface="Calibri"/>
              </a:rPr>
              <a:t>that </a:t>
            </a:r>
            <a:r>
              <a:rPr sz="1400" b="1" dirty="0">
                <a:latin typeface="Calibri"/>
                <a:cs typeface="Calibri"/>
              </a:rPr>
              <a:t>all  Soldiers </a:t>
            </a:r>
            <a:r>
              <a:rPr sz="1400" b="1" spc="-5" dirty="0">
                <a:latin typeface="Calibri"/>
                <a:cs typeface="Calibri"/>
              </a:rPr>
              <a:t>will </a:t>
            </a:r>
            <a:r>
              <a:rPr sz="1400" b="1" spc="-10" dirty="0">
                <a:latin typeface="Calibri"/>
                <a:cs typeface="Calibri"/>
              </a:rPr>
              <a:t>have </a:t>
            </a:r>
            <a:r>
              <a:rPr sz="1400" b="1" dirty="0">
                <a:latin typeface="Calibri"/>
                <a:cs typeface="Calibri"/>
              </a:rPr>
              <a:t>their </a:t>
            </a:r>
            <a:r>
              <a:rPr sz="1400" b="1" spc="-5" dirty="0">
                <a:latin typeface="Calibri"/>
                <a:cs typeface="Calibri"/>
              </a:rPr>
              <a:t>intention recorded sometime </a:t>
            </a:r>
            <a:r>
              <a:rPr sz="1400" b="1" dirty="0">
                <a:latin typeface="Calibri"/>
                <a:cs typeface="Calibri"/>
              </a:rPr>
              <a:t>in the </a:t>
            </a:r>
            <a:r>
              <a:rPr sz="1400" b="1" spc="-5" dirty="0">
                <a:latin typeface="Calibri"/>
                <a:cs typeface="Calibri"/>
              </a:rPr>
              <a:t>365-450 day window </a:t>
            </a:r>
            <a:r>
              <a:rPr sz="1400" b="1" dirty="0">
                <a:latin typeface="Calibri"/>
                <a:cs typeface="Calibri"/>
              </a:rPr>
              <a:t>and </a:t>
            </a:r>
            <a:r>
              <a:rPr sz="1400" b="1" spc="-5" dirty="0">
                <a:latin typeface="Calibri"/>
                <a:cs typeface="Calibri"/>
              </a:rPr>
              <a:t>that you will </a:t>
            </a:r>
            <a:r>
              <a:rPr sz="1400" b="1" dirty="0">
                <a:latin typeface="Calibri"/>
                <a:cs typeface="Calibri"/>
              </a:rPr>
              <a:t>be  </a:t>
            </a:r>
            <a:r>
              <a:rPr sz="1400" b="1" spc="-5" dirty="0">
                <a:latin typeface="Calibri"/>
                <a:cs typeface="Calibri"/>
              </a:rPr>
              <a:t>checking to </a:t>
            </a:r>
            <a:r>
              <a:rPr sz="1400" b="1" dirty="0">
                <a:latin typeface="Calibri"/>
                <a:cs typeface="Calibri"/>
              </a:rPr>
              <a:t>see if </a:t>
            </a:r>
            <a:r>
              <a:rPr sz="1400" b="1" spc="-15" dirty="0">
                <a:latin typeface="Calibri"/>
                <a:cs typeface="Calibri"/>
              </a:rPr>
              <a:t>it’s</a:t>
            </a:r>
            <a:r>
              <a:rPr sz="1400" b="1" spc="-55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happening.</a:t>
            </a:r>
            <a:endParaRPr sz="1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54319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02156" y="587399"/>
            <a:ext cx="815960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Introduction/Student Orientation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00332" y="1777042"/>
            <a:ext cx="11309230" cy="50270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This is an abbreviated course originally designated for about 16 hours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Computers tablets and laptops are best for viewing.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Do you have a dedicated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Wifi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or internet access? What is your back up plan? Hotspot?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Find a comfortable, private/quiet, well lit (towards you not behind you) area to set up in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Headphones are appreciated, it helps you hear better, but most importantly it cuts down on background noises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Everyone will be muted during classes. When you have a question, use the chat function. Ill unmute you for you to ask the question. Or type the complete question in the chat and I will read it out loud to the class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There will be an exam. It is open book, open notes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We will take breaks to transition between classes, and a bigger one for lunch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Get familiar with ZOOM. 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5243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3"/>
          <p:cNvSpPr txBox="1">
            <a:spLocks/>
          </p:cNvSpPr>
          <p:nvPr/>
        </p:nvSpPr>
        <p:spPr>
          <a:xfrm>
            <a:off x="719007" y="511879"/>
            <a:ext cx="12100523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153795">
              <a:lnSpc>
                <a:spcPct val="100000"/>
              </a:lnSpc>
              <a:spcBef>
                <a:spcPts val="95"/>
              </a:spcBef>
            </a:pPr>
            <a:r>
              <a:rPr lang="en-US" sz="40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 Unit </a:t>
            </a:r>
            <a:r>
              <a:rPr lang="en-US" sz="4000" spc="-20" dirty="0" smtClean="0">
                <a:latin typeface="Arial" panose="020B0604020202020204" pitchFamily="34" charset="0"/>
                <a:cs typeface="Arial" panose="020B0604020202020204" pitchFamily="34" charset="0"/>
              </a:rPr>
              <a:t>Retention </a:t>
            </a:r>
            <a:r>
              <a:rPr lang="en-US" sz="4000" spc="-15" dirty="0" smtClean="0">
                <a:latin typeface="Arial" panose="020B0604020202020204" pitchFamily="34" charset="0"/>
                <a:cs typeface="Arial" panose="020B0604020202020204" pitchFamily="34" charset="0"/>
              </a:rPr>
              <a:t>NCO Battle</a:t>
            </a:r>
            <a:r>
              <a:rPr lang="en-US" sz="4000" spc="12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Rhythm</a:t>
            </a:r>
            <a:endParaRPr lang="en-US" sz="4000" spc="-1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147"/>
          <p:cNvSpPr txBox="1"/>
          <p:nvPr/>
        </p:nvSpPr>
        <p:spPr>
          <a:xfrm>
            <a:off x="150063" y="1458213"/>
            <a:ext cx="6709409" cy="11283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01570">
              <a:lnSpc>
                <a:spcPct val="100000"/>
              </a:lnSpc>
              <a:spcBef>
                <a:spcPts val="95"/>
              </a:spcBef>
            </a:pPr>
            <a:r>
              <a:rPr sz="2800" b="1" spc="-20" dirty="0">
                <a:latin typeface="Calibri"/>
                <a:cs typeface="Calibri"/>
              </a:rPr>
              <a:t>Retention </a:t>
            </a:r>
            <a:r>
              <a:rPr sz="2800" b="1" spc="-15" dirty="0">
                <a:latin typeface="Calibri"/>
                <a:cs typeface="Calibri"/>
              </a:rPr>
              <a:t>Interview</a:t>
            </a:r>
            <a:r>
              <a:rPr sz="2800" b="1" spc="75" dirty="0">
                <a:latin typeface="Calibri"/>
                <a:cs typeface="Calibri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Timeline</a:t>
            </a:r>
            <a:endParaRPr sz="28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795"/>
              </a:spcBef>
            </a:pPr>
            <a:r>
              <a:rPr sz="1200" spc="10" dirty="0">
                <a:latin typeface="Calibri"/>
                <a:cs typeface="Calibri"/>
              </a:rPr>
              <a:t>“Y” </a:t>
            </a:r>
            <a:r>
              <a:rPr sz="1200" spc="-5" dirty="0">
                <a:latin typeface="Calibri"/>
                <a:cs typeface="Calibri"/>
              </a:rPr>
              <a:t>indicates </a:t>
            </a:r>
            <a:r>
              <a:rPr sz="1200" dirty="0">
                <a:latin typeface="Calibri"/>
                <a:cs typeface="Calibri"/>
              </a:rPr>
              <a:t>Soldier </a:t>
            </a:r>
            <a:r>
              <a:rPr sz="1200" spc="-5" dirty="0">
                <a:latin typeface="Calibri"/>
                <a:cs typeface="Calibri"/>
              </a:rPr>
              <a:t>wishes to Extend </a:t>
            </a:r>
            <a:r>
              <a:rPr sz="1200" dirty="0">
                <a:latin typeface="Calibri"/>
                <a:cs typeface="Calibri"/>
              </a:rPr>
              <a:t>– </a:t>
            </a:r>
            <a:r>
              <a:rPr sz="1200" spc="-5" dirty="0">
                <a:latin typeface="Calibri"/>
                <a:cs typeface="Calibri"/>
              </a:rPr>
              <a:t>Prepare/Sign DA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4836</a:t>
            </a:r>
          </a:p>
          <a:p>
            <a:pPr marL="21590">
              <a:lnSpc>
                <a:spcPct val="100000"/>
              </a:lnSpc>
              <a:spcBef>
                <a:spcPts val="655"/>
              </a:spcBef>
            </a:pPr>
            <a:r>
              <a:rPr sz="1200" dirty="0">
                <a:latin typeface="Calibri"/>
                <a:cs typeface="Calibri"/>
              </a:rPr>
              <a:t>“N” </a:t>
            </a:r>
            <a:r>
              <a:rPr sz="1200" spc="-5" dirty="0">
                <a:latin typeface="Calibri"/>
                <a:cs typeface="Calibri"/>
              </a:rPr>
              <a:t>indicates </a:t>
            </a:r>
            <a:r>
              <a:rPr sz="1200" dirty="0">
                <a:latin typeface="Calibri"/>
                <a:cs typeface="Calibri"/>
              </a:rPr>
              <a:t>Soldier has </a:t>
            </a:r>
            <a:r>
              <a:rPr sz="1200" spc="-5" dirty="0">
                <a:latin typeface="Calibri"/>
                <a:cs typeface="Calibri"/>
              </a:rPr>
              <a:t>not </a:t>
            </a:r>
            <a:r>
              <a:rPr sz="1200" dirty="0">
                <a:latin typeface="Calibri"/>
                <a:cs typeface="Calibri"/>
              </a:rPr>
              <a:t>made decision </a:t>
            </a:r>
            <a:r>
              <a:rPr sz="1200" spc="-5" dirty="0">
                <a:latin typeface="Calibri"/>
                <a:cs typeface="Calibri"/>
              </a:rPr>
              <a:t>to extend </a:t>
            </a:r>
            <a:r>
              <a:rPr sz="1200" dirty="0">
                <a:latin typeface="Calibri"/>
                <a:cs typeface="Calibri"/>
              </a:rPr>
              <a:t>– </a:t>
            </a:r>
            <a:r>
              <a:rPr sz="1200" spc="-5" dirty="0">
                <a:latin typeface="Calibri"/>
                <a:cs typeface="Calibri"/>
              </a:rPr>
              <a:t>Continue</a:t>
            </a:r>
            <a:r>
              <a:rPr sz="1200" spc="-7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Interviews/Counseling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518694" y="3522805"/>
            <a:ext cx="641985" cy="1146175"/>
          </a:xfrm>
          <a:custGeom>
            <a:avLst/>
            <a:gdLst/>
            <a:ahLst/>
            <a:cxnLst/>
            <a:rect l="l" t="t" r="r" b="b"/>
            <a:pathLst>
              <a:path w="641985" h="1146175">
                <a:moveTo>
                  <a:pt x="0" y="1146047"/>
                </a:moveTo>
                <a:lnTo>
                  <a:pt x="641604" y="1146047"/>
                </a:lnTo>
                <a:lnTo>
                  <a:pt x="641604" y="0"/>
                </a:lnTo>
                <a:lnTo>
                  <a:pt x="0" y="0"/>
                </a:lnTo>
                <a:lnTo>
                  <a:pt x="0" y="1146047"/>
                </a:lnTo>
                <a:close/>
              </a:path>
            </a:pathLst>
          </a:custGeom>
          <a:solidFill>
            <a:srgbClr val="0070C0"/>
          </a:solidFill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6"/>
          <p:cNvSpPr/>
          <p:nvPr/>
        </p:nvSpPr>
        <p:spPr>
          <a:xfrm>
            <a:off x="1528484" y="3252678"/>
            <a:ext cx="347980" cy="279400"/>
          </a:xfrm>
          <a:custGeom>
            <a:avLst/>
            <a:gdLst/>
            <a:ahLst/>
            <a:cxnLst/>
            <a:rect l="l" t="t" r="r" b="b"/>
            <a:pathLst>
              <a:path w="347980" h="279400">
                <a:moveTo>
                  <a:pt x="0" y="278891"/>
                </a:moveTo>
                <a:lnTo>
                  <a:pt x="347472" y="278891"/>
                </a:lnTo>
                <a:lnTo>
                  <a:pt x="347472" y="0"/>
                </a:lnTo>
                <a:lnTo>
                  <a:pt x="0" y="0"/>
                </a:lnTo>
                <a:lnTo>
                  <a:pt x="0" y="2788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7"/>
          <p:cNvSpPr/>
          <p:nvPr/>
        </p:nvSpPr>
        <p:spPr>
          <a:xfrm>
            <a:off x="1528484" y="3252678"/>
            <a:ext cx="347980" cy="279400"/>
          </a:xfrm>
          <a:custGeom>
            <a:avLst/>
            <a:gdLst/>
            <a:ahLst/>
            <a:cxnLst/>
            <a:rect l="l" t="t" r="r" b="b"/>
            <a:pathLst>
              <a:path w="347980" h="279400">
                <a:moveTo>
                  <a:pt x="0" y="278891"/>
                </a:moveTo>
                <a:lnTo>
                  <a:pt x="347472" y="278891"/>
                </a:lnTo>
                <a:lnTo>
                  <a:pt x="347472" y="0"/>
                </a:lnTo>
                <a:lnTo>
                  <a:pt x="0" y="0"/>
                </a:lnTo>
                <a:lnTo>
                  <a:pt x="0" y="278891"/>
                </a:lnTo>
                <a:close/>
              </a:path>
            </a:pathLst>
          </a:custGeom>
          <a:ln w="12192">
            <a:solidFill>
              <a:srgbClr val="4170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8"/>
          <p:cNvSpPr/>
          <p:nvPr/>
        </p:nvSpPr>
        <p:spPr>
          <a:xfrm>
            <a:off x="1528484" y="2975310"/>
            <a:ext cx="347980" cy="277495"/>
          </a:xfrm>
          <a:custGeom>
            <a:avLst/>
            <a:gdLst/>
            <a:ahLst/>
            <a:cxnLst/>
            <a:rect l="l" t="t" r="r" b="b"/>
            <a:pathLst>
              <a:path w="347980" h="277494">
                <a:moveTo>
                  <a:pt x="0" y="277367"/>
                </a:moveTo>
                <a:lnTo>
                  <a:pt x="347472" y="277367"/>
                </a:lnTo>
                <a:lnTo>
                  <a:pt x="347472" y="0"/>
                </a:lnTo>
                <a:lnTo>
                  <a:pt x="0" y="0"/>
                </a:lnTo>
                <a:lnTo>
                  <a:pt x="0" y="277367"/>
                </a:lnTo>
                <a:close/>
              </a:path>
            </a:pathLst>
          </a:custGeom>
          <a:ln w="12192">
            <a:solidFill>
              <a:srgbClr val="4170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9"/>
          <p:cNvSpPr/>
          <p:nvPr/>
        </p:nvSpPr>
        <p:spPr>
          <a:xfrm>
            <a:off x="1528484" y="4677619"/>
            <a:ext cx="641985" cy="262255"/>
          </a:xfrm>
          <a:custGeom>
            <a:avLst/>
            <a:gdLst/>
            <a:ahLst/>
            <a:cxnLst/>
            <a:rect l="l" t="t" r="r" b="b"/>
            <a:pathLst>
              <a:path w="641985" h="262254">
                <a:moveTo>
                  <a:pt x="0" y="262127"/>
                </a:moveTo>
                <a:lnTo>
                  <a:pt x="641604" y="262127"/>
                </a:lnTo>
                <a:lnTo>
                  <a:pt x="641604" y="0"/>
                </a:lnTo>
                <a:lnTo>
                  <a:pt x="0" y="0"/>
                </a:lnTo>
                <a:lnTo>
                  <a:pt x="0" y="262127"/>
                </a:lnTo>
                <a:close/>
              </a:path>
            </a:pathLst>
          </a:custGeom>
          <a:ln w="12192">
            <a:solidFill>
              <a:srgbClr val="4170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1718781" y="4696288"/>
            <a:ext cx="25907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FF0000"/>
                </a:solidFill>
                <a:latin typeface="Calibri"/>
                <a:cs typeface="Calibri"/>
              </a:rPr>
              <a:t>450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" name="object 11"/>
          <p:cNvSpPr/>
          <p:nvPr/>
        </p:nvSpPr>
        <p:spPr>
          <a:xfrm>
            <a:off x="2170088" y="3531571"/>
            <a:ext cx="641985" cy="1146175"/>
          </a:xfrm>
          <a:custGeom>
            <a:avLst/>
            <a:gdLst/>
            <a:ahLst/>
            <a:cxnLst/>
            <a:rect l="l" t="t" r="r" b="b"/>
            <a:pathLst>
              <a:path w="641985" h="1146175">
                <a:moveTo>
                  <a:pt x="0" y="1146047"/>
                </a:moveTo>
                <a:lnTo>
                  <a:pt x="641604" y="1146047"/>
                </a:lnTo>
                <a:lnTo>
                  <a:pt x="641604" y="0"/>
                </a:lnTo>
                <a:lnTo>
                  <a:pt x="0" y="0"/>
                </a:lnTo>
                <a:lnTo>
                  <a:pt x="0" y="1146047"/>
                </a:lnTo>
                <a:close/>
              </a:path>
            </a:pathLst>
          </a:custGeom>
          <a:solidFill>
            <a:srgbClr val="0070C0"/>
          </a:solidFill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3"/>
          <p:cNvSpPr/>
          <p:nvPr/>
        </p:nvSpPr>
        <p:spPr>
          <a:xfrm>
            <a:off x="2170088" y="3252678"/>
            <a:ext cx="347980" cy="279400"/>
          </a:xfrm>
          <a:custGeom>
            <a:avLst/>
            <a:gdLst/>
            <a:ahLst/>
            <a:cxnLst/>
            <a:rect l="l" t="t" r="r" b="b"/>
            <a:pathLst>
              <a:path w="347980" h="279400">
                <a:moveTo>
                  <a:pt x="0" y="278891"/>
                </a:moveTo>
                <a:lnTo>
                  <a:pt x="347472" y="278891"/>
                </a:lnTo>
                <a:lnTo>
                  <a:pt x="347472" y="0"/>
                </a:lnTo>
                <a:lnTo>
                  <a:pt x="0" y="0"/>
                </a:lnTo>
                <a:lnTo>
                  <a:pt x="0" y="2788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4"/>
          <p:cNvSpPr/>
          <p:nvPr/>
        </p:nvSpPr>
        <p:spPr>
          <a:xfrm>
            <a:off x="2170088" y="3252678"/>
            <a:ext cx="347980" cy="279400"/>
          </a:xfrm>
          <a:custGeom>
            <a:avLst/>
            <a:gdLst/>
            <a:ahLst/>
            <a:cxnLst/>
            <a:rect l="l" t="t" r="r" b="b"/>
            <a:pathLst>
              <a:path w="347980" h="279400">
                <a:moveTo>
                  <a:pt x="0" y="278891"/>
                </a:moveTo>
                <a:lnTo>
                  <a:pt x="347472" y="278891"/>
                </a:lnTo>
                <a:lnTo>
                  <a:pt x="347472" y="0"/>
                </a:lnTo>
                <a:lnTo>
                  <a:pt x="0" y="0"/>
                </a:lnTo>
                <a:lnTo>
                  <a:pt x="0" y="278891"/>
                </a:lnTo>
                <a:close/>
              </a:path>
            </a:pathLst>
          </a:custGeom>
          <a:ln w="12192">
            <a:solidFill>
              <a:srgbClr val="4170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5"/>
          <p:cNvSpPr/>
          <p:nvPr/>
        </p:nvSpPr>
        <p:spPr>
          <a:xfrm>
            <a:off x="2170088" y="2975310"/>
            <a:ext cx="347980" cy="277495"/>
          </a:xfrm>
          <a:custGeom>
            <a:avLst/>
            <a:gdLst/>
            <a:ahLst/>
            <a:cxnLst/>
            <a:rect l="l" t="t" r="r" b="b"/>
            <a:pathLst>
              <a:path w="347980" h="277494">
                <a:moveTo>
                  <a:pt x="0" y="277367"/>
                </a:moveTo>
                <a:lnTo>
                  <a:pt x="347472" y="277367"/>
                </a:lnTo>
                <a:lnTo>
                  <a:pt x="347472" y="0"/>
                </a:lnTo>
                <a:lnTo>
                  <a:pt x="0" y="0"/>
                </a:lnTo>
                <a:lnTo>
                  <a:pt x="0" y="277367"/>
                </a:lnTo>
                <a:close/>
              </a:path>
            </a:pathLst>
          </a:custGeom>
          <a:ln w="12192">
            <a:solidFill>
              <a:srgbClr val="4170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6"/>
          <p:cNvSpPr/>
          <p:nvPr/>
        </p:nvSpPr>
        <p:spPr>
          <a:xfrm>
            <a:off x="2170088" y="4677619"/>
            <a:ext cx="641985" cy="262255"/>
          </a:xfrm>
          <a:custGeom>
            <a:avLst/>
            <a:gdLst/>
            <a:ahLst/>
            <a:cxnLst/>
            <a:rect l="l" t="t" r="r" b="b"/>
            <a:pathLst>
              <a:path w="641985" h="262254">
                <a:moveTo>
                  <a:pt x="0" y="262127"/>
                </a:moveTo>
                <a:lnTo>
                  <a:pt x="641604" y="262127"/>
                </a:lnTo>
                <a:lnTo>
                  <a:pt x="641604" y="0"/>
                </a:lnTo>
                <a:lnTo>
                  <a:pt x="0" y="0"/>
                </a:lnTo>
                <a:lnTo>
                  <a:pt x="0" y="262127"/>
                </a:lnTo>
                <a:close/>
              </a:path>
            </a:pathLst>
          </a:custGeom>
          <a:ln w="12192">
            <a:solidFill>
              <a:srgbClr val="4170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7"/>
          <p:cNvSpPr txBox="1"/>
          <p:nvPr/>
        </p:nvSpPr>
        <p:spPr>
          <a:xfrm>
            <a:off x="2360385" y="4696288"/>
            <a:ext cx="25907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FF0000"/>
                </a:solidFill>
                <a:latin typeface="Calibri"/>
                <a:cs typeface="Calibri"/>
              </a:rPr>
              <a:t>365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6" name="object 18"/>
          <p:cNvSpPr/>
          <p:nvPr/>
        </p:nvSpPr>
        <p:spPr>
          <a:xfrm>
            <a:off x="2802265" y="3531571"/>
            <a:ext cx="641985" cy="1146175"/>
          </a:xfrm>
          <a:custGeom>
            <a:avLst/>
            <a:gdLst/>
            <a:ahLst/>
            <a:cxnLst/>
            <a:rect l="l" t="t" r="r" b="b"/>
            <a:pathLst>
              <a:path w="641985" h="1146175">
                <a:moveTo>
                  <a:pt x="0" y="1146047"/>
                </a:moveTo>
                <a:lnTo>
                  <a:pt x="641604" y="1146047"/>
                </a:lnTo>
                <a:lnTo>
                  <a:pt x="641604" y="0"/>
                </a:lnTo>
                <a:lnTo>
                  <a:pt x="0" y="0"/>
                </a:lnTo>
                <a:lnTo>
                  <a:pt x="0" y="1146047"/>
                </a:lnTo>
                <a:close/>
              </a:path>
            </a:pathLst>
          </a:custGeom>
          <a:solidFill>
            <a:srgbClr val="0070C0"/>
          </a:solidFill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20"/>
          <p:cNvSpPr/>
          <p:nvPr/>
        </p:nvSpPr>
        <p:spPr>
          <a:xfrm>
            <a:off x="2811692" y="3252678"/>
            <a:ext cx="347980" cy="279400"/>
          </a:xfrm>
          <a:custGeom>
            <a:avLst/>
            <a:gdLst/>
            <a:ahLst/>
            <a:cxnLst/>
            <a:rect l="l" t="t" r="r" b="b"/>
            <a:pathLst>
              <a:path w="347980" h="279400">
                <a:moveTo>
                  <a:pt x="0" y="278891"/>
                </a:moveTo>
                <a:lnTo>
                  <a:pt x="347471" y="278891"/>
                </a:lnTo>
                <a:lnTo>
                  <a:pt x="347471" y="0"/>
                </a:lnTo>
                <a:lnTo>
                  <a:pt x="0" y="0"/>
                </a:lnTo>
                <a:lnTo>
                  <a:pt x="0" y="2788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21"/>
          <p:cNvSpPr/>
          <p:nvPr/>
        </p:nvSpPr>
        <p:spPr>
          <a:xfrm>
            <a:off x="2811692" y="3252678"/>
            <a:ext cx="347980" cy="279400"/>
          </a:xfrm>
          <a:custGeom>
            <a:avLst/>
            <a:gdLst/>
            <a:ahLst/>
            <a:cxnLst/>
            <a:rect l="l" t="t" r="r" b="b"/>
            <a:pathLst>
              <a:path w="347980" h="279400">
                <a:moveTo>
                  <a:pt x="0" y="278891"/>
                </a:moveTo>
                <a:lnTo>
                  <a:pt x="347471" y="278891"/>
                </a:lnTo>
                <a:lnTo>
                  <a:pt x="347471" y="0"/>
                </a:lnTo>
                <a:lnTo>
                  <a:pt x="0" y="0"/>
                </a:lnTo>
                <a:lnTo>
                  <a:pt x="0" y="278891"/>
                </a:lnTo>
                <a:close/>
              </a:path>
            </a:pathLst>
          </a:custGeom>
          <a:ln w="12192">
            <a:solidFill>
              <a:srgbClr val="4170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22"/>
          <p:cNvSpPr/>
          <p:nvPr/>
        </p:nvSpPr>
        <p:spPr>
          <a:xfrm>
            <a:off x="2811692" y="2975310"/>
            <a:ext cx="347980" cy="277495"/>
          </a:xfrm>
          <a:custGeom>
            <a:avLst/>
            <a:gdLst/>
            <a:ahLst/>
            <a:cxnLst/>
            <a:rect l="l" t="t" r="r" b="b"/>
            <a:pathLst>
              <a:path w="347980" h="277494">
                <a:moveTo>
                  <a:pt x="0" y="277367"/>
                </a:moveTo>
                <a:lnTo>
                  <a:pt x="347471" y="277367"/>
                </a:lnTo>
                <a:lnTo>
                  <a:pt x="347471" y="0"/>
                </a:lnTo>
                <a:lnTo>
                  <a:pt x="0" y="0"/>
                </a:lnTo>
                <a:lnTo>
                  <a:pt x="0" y="277367"/>
                </a:lnTo>
                <a:close/>
              </a:path>
            </a:pathLst>
          </a:custGeom>
          <a:ln w="12192">
            <a:solidFill>
              <a:srgbClr val="4170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3"/>
          <p:cNvSpPr/>
          <p:nvPr/>
        </p:nvSpPr>
        <p:spPr>
          <a:xfrm>
            <a:off x="2811692" y="4677619"/>
            <a:ext cx="641985" cy="262255"/>
          </a:xfrm>
          <a:custGeom>
            <a:avLst/>
            <a:gdLst/>
            <a:ahLst/>
            <a:cxnLst/>
            <a:rect l="l" t="t" r="r" b="b"/>
            <a:pathLst>
              <a:path w="641985" h="262254">
                <a:moveTo>
                  <a:pt x="0" y="262127"/>
                </a:moveTo>
                <a:lnTo>
                  <a:pt x="641604" y="262127"/>
                </a:lnTo>
                <a:lnTo>
                  <a:pt x="641604" y="0"/>
                </a:lnTo>
                <a:lnTo>
                  <a:pt x="0" y="0"/>
                </a:lnTo>
                <a:lnTo>
                  <a:pt x="0" y="262127"/>
                </a:lnTo>
                <a:close/>
              </a:path>
            </a:pathLst>
          </a:custGeom>
          <a:ln w="12192">
            <a:solidFill>
              <a:srgbClr val="4170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4"/>
          <p:cNvSpPr txBox="1"/>
          <p:nvPr/>
        </p:nvSpPr>
        <p:spPr>
          <a:xfrm>
            <a:off x="3001939" y="4696288"/>
            <a:ext cx="25907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Calibri"/>
                <a:cs typeface="Calibri"/>
              </a:rPr>
              <a:t>330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2" name="object 25"/>
          <p:cNvSpPr/>
          <p:nvPr/>
        </p:nvSpPr>
        <p:spPr>
          <a:xfrm>
            <a:off x="3425864" y="3523824"/>
            <a:ext cx="641985" cy="1146175"/>
          </a:xfrm>
          <a:custGeom>
            <a:avLst/>
            <a:gdLst/>
            <a:ahLst/>
            <a:cxnLst/>
            <a:rect l="l" t="t" r="r" b="b"/>
            <a:pathLst>
              <a:path w="641985" h="1146175">
                <a:moveTo>
                  <a:pt x="0" y="1146047"/>
                </a:moveTo>
                <a:lnTo>
                  <a:pt x="641604" y="1146047"/>
                </a:lnTo>
                <a:lnTo>
                  <a:pt x="641604" y="0"/>
                </a:lnTo>
                <a:lnTo>
                  <a:pt x="0" y="0"/>
                </a:lnTo>
                <a:lnTo>
                  <a:pt x="0" y="1146047"/>
                </a:lnTo>
                <a:close/>
              </a:path>
            </a:pathLst>
          </a:custGeom>
          <a:noFill/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6"/>
          <p:cNvSpPr/>
          <p:nvPr/>
        </p:nvSpPr>
        <p:spPr>
          <a:xfrm>
            <a:off x="3408292" y="3540369"/>
            <a:ext cx="641985" cy="1146175"/>
          </a:xfrm>
          <a:custGeom>
            <a:avLst/>
            <a:gdLst/>
            <a:ahLst/>
            <a:cxnLst/>
            <a:rect l="l" t="t" r="r" b="b"/>
            <a:pathLst>
              <a:path w="641985" h="1146175">
                <a:moveTo>
                  <a:pt x="0" y="1146047"/>
                </a:moveTo>
                <a:lnTo>
                  <a:pt x="641604" y="1146047"/>
                </a:lnTo>
                <a:lnTo>
                  <a:pt x="641604" y="0"/>
                </a:lnTo>
                <a:lnTo>
                  <a:pt x="0" y="0"/>
                </a:lnTo>
                <a:lnTo>
                  <a:pt x="0" y="1146047"/>
                </a:lnTo>
                <a:close/>
              </a:path>
            </a:pathLst>
          </a:custGeom>
          <a:solidFill>
            <a:srgbClr val="0070C0"/>
          </a:solidFill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8"/>
          <p:cNvSpPr/>
          <p:nvPr/>
        </p:nvSpPr>
        <p:spPr>
          <a:xfrm>
            <a:off x="3425864" y="3252678"/>
            <a:ext cx="347980" cy="279400"/>
          </a:xfrm>
          <a:custGeom>
            <a:avLst/>
            <a:gdLst/>
            <a:ahLst/>
            <a:cxnLst/>
            <a:rect l="l" t="t" r="r" b="b"/>
            <a:pathLst>
              <a:path w="347980" h="279400">
                <a:moveTo>
                  <a:pt x="0" y="278891"/>
                </a:moveTo>
                <a:lnTo>
                  <a:pt x="347472" y="278891"/>
                </a:lnTo>
                <a:lnTo>
                  <a:pt x="347472" y="0"/>
                </a:lnTo>
                <a:lnTo>
                  <a:pt x="0" y="0"/>
                </a:lnTo>
                <a:lnTo>
                  <a:pt x="0" y="2788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9"/>
          <p:cNvSpPr/>
          <p:nvPr/>
        </p:nvSpPr>
        <p:spPr>
          <a:xfrm>
            <a:off x="3425864" y="3252678"/>
            <a:ext cx="347980" cy="279400"/>
          </a:xfrm>
          <a:custGeom>
            <a:avLst/>
            <a:gdLst/>
            <a:ahLst/>
            <a:cxnLst/>
            <a:rect l="l" t="t" r="r" b="b"/>
            <a:pathLst>
              <a:path w="347980" h="279400">
                <a:moveTo>
                  <a:pt x="0" y="278891"/>
                </a:moveTo>
                <a:lnTo>
                  <a:pt x="347472" y="278891"/>
                </a:lnTo>
                <a:lnTo>
                  <a:pt x="347472" y="0"/>
                </a:lnTo>
                <a:lnTo>
                  <a:pt x="0" y="0"/>
                </a:lnTo>
                <a:lnTo>
                  <a:pt x="0" y="278891"/>
                </a:lnTo>
                <a:close/>
              </a:path>
            </a:pathLst>
          </a:custGeom>
          <a:ln w="12192">
            <a:solidFill>
              <a:srgbClr val="4170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30"/>
          <p:cNvSpPr/>
          <p:nvPr/>
        </p:nvSpPr>
        <p:spPr>
          <a:xfrm>
            <a:off x="3425864" y="2975310"/>
            <a:ext cx="347980" cy="277495"/>
          </a:xfrm>
          <a:custGeom>
            <a:avLst/>
            <a:gdLst/>
            <a:ahLst/>
            <a:cxnLst/>
            <a:rect l="l" t="t" r="r" b="b"/>
            <a:pathLst>
              <a:path w="347980" h="277494">
                <a:moveTo>
                  <a:pt x="0" y="277367"/>
                </a:moveTo>
                <a:lnTo>
                  <a:pt x="347472" y="277367"/>
                </a:lnTo>
                <a:lnTo>
                  <a:pt x="347472" y="0"/>
                </a:lnTo>
                <a:lnTo>
                  <a:pt x="0" y="0"/>
                </a:lnTo>
                <a:lnTo>
                  <a:pt x="0" y="277367"/>
                </a:lnTo>
                <a:close/>
              </a:path>
            </a:pathLst>
          </a:custGeom>
          <a:ln w="12192">
            <a:solidFill>
              <a:srgbClr val="4170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31"/>
          <p:cNvSpPr/>
          <p:nvPr/>
        </p:nvSpPr>
        <p:spPr>
          <a:xfrm>
            <a:off x="3425864" y="4677619"/>
            <a:ext cx="641985" cy="262255"/>
          </a:xfrm>
          <a:custGeom>
            <a:avLst/>
            <a:gdLst/>
            <a:ahLst/>
            <a:cxnLst/>
            <a:rect l="l" t="t" r="r" b="b"/>
            <a:pathLst>
              <a:path w="641985" h="262254">
                <a:moveTo>
                  <a:pt x="0" y="262127"/>
                </a:moveTo>
                <a:lnTo>
                  <a:pt x="641604" y="262127"/>
                </a:lnTo>
                <a:lnTo>
                  <a:pt x="641604" y="0"/>
                </a:lnTo>
                <a:lnTo>
                  <a:pt x="0" y="0"/>
                </a:lnTo>
                <a:lnTo>
                  <a:pt x="0" y="26212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32"/>
          <p:cNvSpPr/>
          <p:nvPr/>
        </p:nvSpPr>
        <p:spPr>
          <a:xfrm>
            <a:off x="3425864" y="4677619"/>
            <a:ext cx="641985" cy="262255"/>
          </a:xfrm>
          <a:custGeom>
            <a:avLst/>
            <a:gdLst/>
            <a:ahLst/>
            <a:cxnLst/>
            <a:rect l="l" t="t" r="r" b="b"/>
            <a:pathLst>
              <a:path w="641985" h="262254">
                <a:moveTo>
                  <a:pt x="0" y="262127"/>
                </a:moveTo>
                <a:lnTo>
                  <a:pt x="641604" y="262127"/>
                </a:lnTo>
                <a:lnTo>
                  <a:pt x="641604" y="0"/>
                </a:lnTo>
                <a:lnTo>
                  <a:pt x="0" y="0"/>
                </a:lnTo>
                <a:lnTo>
                  <a:pt x="0" y="262127"/>
                </a:lnTo>
                <a:close/>
              </a:path>
            </a:pathLst>
          </a:custGeom>
          <a:ln w="12192">
            <a:solidFill>
              <a:srgbClr val="4170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33"/>
          <p:cNvSpPr txBox="1"/>
          <p:nvPr/>
        </p:nvSpPr>
        <p:spPr>
          <a:xfrm>
            <a:off x="3616491" y="4696288"/>
            <a:ext cx="25907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Calibri"/>
                <a:cs typeface="Calibri"/>
              </a:rPr>
              <a:t>300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0" name="object 34"/>
          <p:cNvSpPr/>
          <p:nvPr/>
        </p:nvSpPr>
        <p:spPr>
          <a:xfrm>
            <a:off x="4061372" y="3531571"/>
            <a:ext cx="641985" cy="1146175"/>
          </a:xfrm>
          <a:custGeom>
            <a:avLst/>
            <a:gdLst/>
            <a:ahLst/>
            <a:cxnLst/>
            <a:rect l="l" t="t" r="r" b="b"/>
            <a:pathLst>
              <a:path w="641985" h="1146175">
                <a:moveTo>
                  <a:pt x="0" y="1146047"/>
                </a:moveTo>
                <a:lnTo>
                  <a:pt x="641603" y="1146047"/>
                </a:lnTo>
                <a:lnTo>
                  <a:pt x="641603" y="0"/>
                </a:lnTo>
                <a:lnTo>
                  <a:pt x="0" y="0"/>
                </a:lnTo>
                <a:lnTo>
                  <a:pt x="0" y="1146047"/>
                </a:lnTo>
                <a:close/>
              </a:path>
            </a:pathLst>
          </a:custGeom>
          <a:noFill/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5"/>
          <p:cNvSpPr/>
          <p:nvPr/>
        </p:nvSpPr>
        <p:spPr>
          <a:xfrm>
            <a:off x="4061372" y="3531571"/>
            <a:ext cx="641985" cy="1146175"/>
          </a:xfrm>
          <a:custGeom>
            <a:avLst/>
            <a:gdLst/>
            <a:ahLst/>
            <a:cxnLst/>
            <a:rect l="l" t="t" r="r" b="b"/>
            <a:pathLst>
              <a:path w="641985" h="1146175">
                <a:moveTo>
                  <a:pt x="0" y="1146047"/>
                </a:moveTo>
                <a:lnTo>
                  <a:pt x="641603" y="1146047"/>
                </a:lnTo>
                <a:lnTo>
                  <a:pt x="641603" y="0"/>
                </a:lnTo>
                <a:lnTo>
                  <a:pt x="0" y="0"/>
                </a:lnTo>
                <a:lnTo>
                  <a:pt x="0" y="1146047"/>
                </a:lnTo>
                <a:close/>
              </a:path>
            </a:pathLst>
          </a:custGeom>
          <a:solidFill>
            <a:srgbClr val="00B0F0"/>
          </a:solidFill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6"/>
          <p:cNvSpPr txBox="1"/>
          <p:nvPr/>
        </p:nvSpPr>
        <p:spPr>
          <a:xfrm>
            <a:off x="4155098" y="3947750"/>
            <a:ext cx="4533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5405" marR="5080" indent="-53340">
              <a:lnSpc>
                <a:spcPct val="100000"/>
              </a:lnSpc>
              <a:spcBef>
                <a:spcPts val="100"/>
              </a:spcBef>
            </a:pPr>
            <a:r>
              <a:rPr sz="900" b="1" spc="-5" dirty="0">
                <a:latin typeface="Calibri"/>
                <a:cs typeface="Calibri"/>
              </a:rPr>
              <a:t>First</a:t>
            </a:r>
            <a:r>
              <a:rPr sz="900" b="1" spc="-60" dirty="0">
                <a:latin typeface="Calibri"/>
                <a:cs typeface="Calibri"/>
              </a:rPr>
              <a:t> </a:t>
            </a:r>
            <a:r>
              <a:rPr sz="900" b="1" spc="-5" dirty="0">
                <a:latin typeface="Calibri"/>
                <a:cs typeface="Calibri"/>
              </a:rPr>
              <a:t>Line  Leader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33" name="object 37"/>
          <p:cNvSpPr/>
          <p:nvPr/>
        </p:nvSpPr>
        <p:spPr>
          <a:xfrm>
            <a:off x="4061372" y="3252678"/>
            <a:ext cx="347980" cy="279400"/>
          </a:xfrm>
          <a:custGeom>
            <a:avLst/>
            <a:gdLst/>
            <a:ahLst/>
            <a:cxnLst/>
            <a:rect l="l" t="t" r="r" b="b"/>
            <a:pathLst>
              <a:path w="347980" h="279400">
                <a:moveTo>
                  <a:pt x="0" y="278891"/>
                </a:moveTo>
                <a:lnTo>
                  <a:pt x="347472" y="278891"/>
                </a:lnTo>
                <a:lnTo>
                  <a:pt x="347472" y="0"/>
                </a:lnTo>
                <a:lnTo>
                  <a:pt x="0" y="0"/>
                </a:lnTo>
                <a:lnTo>
                  <a:pt x="0" y="2788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8"/>
          <p:cNvSpPr/>
          <p:nvPr/>
        </p:nvSpPr>
        <p:spPr>
          <a:xfrm>
            <a:off x="4061372" y="3252678"/>
            <a:ext cx="347980" cy="279400"/>
          </a:xfrm>
          <a:custGeom>
            <a:avLst/>
            <a:gdLst/>
            <a:ahLst/>
            <a:cxnLst/>
            <a:rect l="l" t="t" r="r" b="b"/>
            <a:pathLst>
              <a:path w="347980" h="279400">
                <a:moveTo>
                  <a:pt x="0" y="278891"/>
                </a:moveTo>
                <a:lnTo>
                  <a:pt x="347472" y="278891"/>
                </a:lnTo>
                <a:lnTo>
                  <a:pt x="347472" y="0"/>
                </a:lnTo>
                <a:lnTo>
                  <a:pt x="0" y="0"/>
                </a:lnTo>
                <a:lnTo>
                  <a:pt x="0" y="278891"/>
                </a:lnTo>
                <a:close/>
              </a:path>
            </a:pathLst>
          </a:custGeom>
          <a:ln w="12192">
            <a:solidFill>
              <a:srgbClr val="4170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9"/>
          <p:cNvSpPr/>
          <p:nvPr/>
        </p:nvSpPr>
        <p:spPr>
          <a:xfrm>
            <a:off x="4061372" y="2975310"/>
            <a:ext cx="347980" cy="277495"/>
          </a:xfrm>
          <a:custGeom>
            <a:avLst/>
            <a:gdLst/>
            <a:ahLst/>
            <a:cxnLst/>
            <a:rect l="l" t="t" r="r" b="b"/>
            <a:pathLst>
              <a:path w="347980" h="277494">
                <a:moveTo>
                  <a:pt x="0" y="277367"/>
                </a:moveTo>
                <a:lnTo>
                  <a:pt x="347472" y="277367"/>
                </a:lnTo>
                <a:lnTo>
                  <a:pt x="347472" y="0"/>
                </a:lnTo>
                <a:lnTo>
                  <a:pt x="0" y="0"/>
                </a:lnTo>
                <a:lnTo>
                  <a:pt x="0" y="277367"/>
                </a:lnTo>
                <a:close/>
              </a:path>
            </a:pathLst>
          </a:custGeom>
          <a:ln w="12192">
            <a:solidFill>
              <a:srgbClr val="4170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40"/>
          <p:cNvSpPr/>
          <p:nvPr/>
        </p:nvSpPr>
        <p:spPr>
          <a:xfrm>
            <a:off x="4061372" y="4677619"/>
            <a:ext cx="641985" cy="262255"/>
          </a:xfrm>
          <a:custGeom>
            <a:avLst/>
            <a:gdLst/>
            <a:ahLst/>
            <a:cxnLst/>
            <a:rect l="l" t="t" r="r" b="b"/>
            <a:pathLst>
              <a:path w="641985" h="262254">
                <a:moveTo>
                  <a:pt x="0" y="262127"/>
                </a:moveTo>
                <a:lnTo>
                  <a:pt x="641603" y="262127"/>
                </a:lnTo>
                <a:lnTo>
                  <a:pt x="641603" y="0"/>
                </a:lnTo>
                <a:lnTo>
                  <a:pt x="0" y="0"/>
                </a:lnTo>
                <a:lnTo>
                  <a:pt x="0" y="262127"/>
                </a:lnTo>
                <a:close/>
              </a:path>
            </a:pathLst>
          </a:custGeom>
          <a:noFill/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41"/>
          <p:cNvSpPr/>
          <p:nvPr/>
        </p:nvSpPr>
        <p:spPr>
          <a:xfrm>
            <a:off x="4061372" y="4677619"/>
            <a:ext cx="641985" cy="262255"/>
          </a:xfrm>
          <a:custGeom>
            <a:avLst/>
            <a:gdLst/>
            <a:ahLst/>
            <a:cxnLst/>
            <a:rect l="l" t="t" r="r" b="b"/>
            <a:pathLst>
              <a:path w="641985" h="262254">
                <a:moveTo>
                  <a:pt x="0" y="262127"/>
                </a:moveTo>
                <a:lnTo>
                  <a:pt x="641603" y="262127"/>
                </a:lnTo>
                <a:lnTo>
                  <a:pt x="641603" y="0"/>
                </a:lnTo>
                <a:lnTo>
                  <a:pt x="0" y="0"/>
                </a:lnTo>
                <a:lnTo>
                  <a:pt x="0" y="262127"/>
                </a:lnTo>
                <a:close/>
              </a:path>
            </a:pathLst>
          </a:custGeom>
          <a:ln w="12192">
            <a:solidFill>
              <a:srgbClr val="4170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42"/>
          <p:cNvSpPr txBox="1"/>
          <p:nvPr/>
        </p:nvSpPr>
        <p:spPr>
          <a:xfrm>
            <a:off x="4252635" y="4696288"/>
            <a:ext cx="25907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FF0000"/>
                </a:solidFill>
                <a:latin typeface="Calibri"/>
                <a:cs typeface="Calibri"/>
              </a:rPr>
              <a:t>270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9" name="object 43"/>
          <p:cNvSpPr/>
          <p:nvPr/>
        </p:nvSpPr>
        <p:spPr>
          <a:xfrm>
            <a:off x="4696881" y="3531571"/>
            <a:ext cx="641985" cy="1146175"/>
          </a:xfrm>
          <a:custGeom>
            <a:avLst/>
            <a:gdLst/>
            <a:ahLst/>
            <a:cxnLst/>
            <a:rect l="l" t="t" r="r" b="b"/>
            <a:pathLst>
              <a:path w="641985" h="1146175">
                <a:moveTo>
                  <a:pt x="0" y="1146047"/>
                </a:moveTo>
                <a:lnTo>
                  <a:pt x="641604" y="1146047"/>
                </a:lnTo>
                <a:lnTo>
                  <a:pt x="641604" y="0"/>
                </a:lnTo>
                <a:lnTo>
                  <a:pt x="0" y="0"/>
                </a:lnTo>
                <a:lnTo>
                  <a:pt x="0" y="1146047"/>
                </a:lnTo>
                <a:close/>
              </a:path>
            </a:pathLst>
          </a:custGeom>
          <a:noFill/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4"/>
          <p:cNvSpPr/>
          <p:nvPr/>
        </p:nvSpPr>
        <p:spPr>
          <a:xfrm>
            <a:off x="4696881" y="3531571"/>
            <a:ext cx="641985" cy="1146175"/>
          </a:xfrm>
          <a:custGeom>
            <a:avLst/>
            <a:gdLst/>
            <a:ahLst/>
            <a:cxnLst/>
            <a:rect l="l" t="t" r="r" b="b"/>
            <a:pathLst>
              <a:path w="641985" h="1146175">
                <a:moveTo>
                  <a:pt x="0" y="1146047"/>
                </a:moveTo>
                <a:lnTo>
                  <a:pt x="641604" y="1146047"/>
                </a:lnTo>
                <a:lnTo>
                  <a:pt x="641604" y="0"/>
                </a:lnTo>
                <a:lnTo>
                  <a:pt x="0" y="0"/>
                </a:lnTo>
                <a:lnTo>
                  <a:pt x="0" y="1146047"/>
                </a:lnTo>
                <a:close/>
              </a:path>
            </a:pathLst>
          </a:custGeom>
          <a:solidFill>
            <a:srgbClr val="0070C0"/>
          </a:solidFill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5"/>
          <p:cNvSpPr txBox="1"/>
          <p:nvPr/>
        </p:nvSpPr>
        <p:spPr>
          <a:xfrm>
            <a:off x="4832654" y="3926601"/>
            <a:ext cx="471298" cy="30264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900" dirty="0" smtClean="0">
                <a:solidFill>
                  <a:schemeClr val="bg1"/>
                </a:solidFill>
                <a:latin typeface="Calibri"/>
                <a:cs typeface="Calibri"/>
              </a:rPr>
              <a:t>RRNCO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900" dirty="0" smtClean="0">
                <a:solidFill>
                  <a:schemeClr val="bg1"/>
                </a:solidFill>
                <a:latin typeface="Calibri"/>
                <a:cs typeface="Calibri"/>
              </a:rPr>
              <a:t>&amp; UCC</a:t>
            </a:r>
            <a:endParaRPr sz="9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42" name="object 46"/>
          <p:cNvSpPr/>
          <p:nvPr/>
        </p:nvSpPr>
        <p:spPr>
          <a:xfrm>
            <a:off x="4696881" y="3252678"/>
            <a:ext cx="349250" cy="279400"/>
          </a:xfrm>
          <a:custGeom>
            <a:avLst/>
            <a:gdLst/>
            <a:ahLst/>
            <a:cxnLst/>
            <a:rect l="l" t="t" r="r" b="b"/>
            <a:pathLst>
              <a:path w="349250" h="279400">
                <a:moveTo>
                  <a:pt x="0" y="278891"/>
                </a:moveTo>
                <a:lnTo>
                  <a:pt x="348995" y="278891"/>
                </a:lnTo>
                <a:lnTo>
                  <a:pt x="348995" y="0"/>
                </a:lnTo>
                <a:lnTo>
                  <a:pt x="0" y="0"/>
                </a:lnTo>
                <a:lnTo>
                  <a:pt x="0" y="2788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7"/>
          <p:cNvSpPr/>
          <p:nvPr/>
        </p:nvSpPr>
        <p:spPr>
          <a:xfrm>
            <a:off x="4696881" y="3252678"/>
            <a:ext cx="349250" cy="279400"/>
          </a:xfrm>
          <a:custGeom>
            <a:avLst/>
            <a:gdLst/>
            <a:ahLst/>
            <a:cxnLst/>
            <a:rect l="l" t="t" r="r" b="b"/>
            <a:pathLst>
              <a:path w="349250" h="279400">
                <a:moveTo>
                  <a:pt x="0" y="278891"/>
                </a:moveTo>
                <a:lnTo>
                  <a:pt x="348995" y="278891"/>
                </a:lnTo>
                <a:lnTo>
                  <a:pt x="348995" y="0"/>
                </a:lnTo>
                <a:lnTo>
                  <a:pt x="0" y="0"/>
                </a:lnTo>
                <a:lnTo>
                  <a:pt x="0" y="278891"/>
                </a:lnTo>
                <a:close/>
              </a:path>
            </a:pathLst>
          </a:custGeom>
          <a:ln w="12192">
            <a:solidFill>
              <a:srgbClr val="4170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8"/>
          <p:cNvSpPr/>
          <p:nvPr/>
        </p:nvSpPr>
        <p:spPr>
          <a:xfrm>
            <a:off x="4696881" y="2975310"/>
            <a:ext cx="349250" cy="277495"/>
          </a:xfrm>
          <a:custGeom>
            <a:avLst/>
            <a:gdLst/>
            <a:ahLst/>
            <a:cxnLst/>
            <a:rect l="l" t="t" r="r" b="b"/>
            <a:pathLst>
              <a:path w="349250" h="277494">
                <a:moveTo>
                  <a:pt x="0" y="277367"/>
                </a:moveTo>
                <a:lnTo>
                  <a:pt x="348995" y="277367"/>
                </a:lnTo>
                <a:lnTo>
                  <a:pt x="348995" y="0"/>
                </a:lnTo>
                <a:lnTo>
                  <a:pt x="0" y="0"/>
                </a:lnTo>
                <a:lnTo>
                  <a:pt x="0" y="277367"/>
                </a:lnTo>
                <a:close/>
              </a:path>
            </a:pathLst>
          </a:custGeom>
          <a:ln w="12192">
            <a:solidFill>
              <a:srgbClr val="4170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9"/>
          <p:cNvSpPr/>
          <p:nvPr/>
        </p:nvSpPr>
        <p:spPr>
          <a:xfrm>
            <a:off x="4696881" y="4677619"/>
            <a:ext cx="641985" cy="262255"/>
          </a:xfrm>
          <a:custGeom>
            <a:avLst/>
            <a:gdLst/>
            <a:ahLst/>
            <a:cxnLst/>
            <a:rect l="l" t="t" r="r" b="b"/>
            <a:pathLst>
              <a:path w="641985" h="262254">
                <a:moveTo>
                  <a:pt x="0" y="262127"/>
                </a:moveTo>
                <a:lnTo>
                  <a:pt x="641604" y="262127"/>
                </a:lnTo>
                <a:lnTo>
                  <a:pt x="641604" y="0"/>
                </a:lnTo>
                <a:lnTo>
                  <a:pt x="0" y="0"/>
                </a:lnTo>
                <a:lnTo>
                  <a:pt x="0" y="26212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50"/>
          <p:cNvSpPr/>
          <p:nvPr/>
        </p:nvSpPr>
        <p:spPr>
          <a:xfrm>
            <a:off x="4696881" y="4677619"/>
            <a:ext cx="641985" cy="262255"/>
          </a:xfrm>
          <a:custGeom>
            <a:avLst/>
            <a:gdLst/>
            <a:ahLst/>
            <a:cxnLst/>
            <a:rect l="l" t="t" r="r" b="b"/>
            <a:pathLst>
              <a:path w="641985" h="262254">
                <a:moveTo>
                  <a:pt x="0" y="262127"/>
                </a:moveTo>
                <a:lnTo>
                  <a:pt x="641604" y="262127"/>
                </a:lnTo>
                <a:lnTo>
                  <a:pt x="641604" y="0"/>
                </a:lnTo>
                <a:lnTo>
                  <a:pt x="0" y="0"/>
                </a:lnTo>
                <a:lnTo>
                  <a:pt x="0" y="262127"/>
                </a:lnTo>
                <a:close/>
              </a:path>
            </a:pathLst>
          </a:custGeom>
          <a:ln w="12192">
            <a:solidFill>
              <a:srgbClr val="4170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51"/>
          <p:cNvSpPr txBox="1"/>
          <p:nvPr/>
        </p:nvSpPr>
        <p:spPr>
          <a:xfrm>
            <a:off x="4889032" y="4696288"/>
            <a:ext cx="25907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Calibri"/>
                <a:cs typeface="Calibri"/>
              </a:rPr>
              <a:t>240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8" name="object 52"/>
          <p:cNvSpPr/>
          <p:nvPr/>
        </p:nvSpPr>
        <p:spPr>
          <a:xfrm>
            <a:off x="5333913" y="3531571"/>
            <a:ext cx="641985" cy="1146175"/>
          </a:xfrm>
          <a:custGeom>
            <a:avLst/>
            <a:gdLst/>
            <a:ahLst/>
            <a:cxnLst/>
            <a:rect l="l" t="t" r="r" b="b"/>
            <a:pathLst>
              <a:path w="641985" h="1146175">
                <a:moveTo>
                  <a:pt x="0" y="1146047"/>
                </a:moveTo>
                <a:lnTo>
                  <a:pt x="641603" y="1146047"/>
                </a:lnTo>
                <a:lnTo>
                  <a:pt x="641603" y="0"/>
                </a:lnTo>
                <a:lnTo>
                  <a:pt x="0" y="0"/>
                </a:lnTo>
                <a:lnTo>
                  <a:pt x="0" y="1146047"/>
                </a:lnTo>
                <a:close/>
              </a:path>
            </a:pathLst>
          </a:custGeom>
          <a:solidFill>
            <a:srgbClr val="0070C0"/>
          </a:solidFill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54"/>
          <p:cNvSpPr/>
          <p:nvPr/>
        </p:nvSpPr>
        <p:spPr>
          <a:xfrm>
            <a:off x="5333913" y="3252678"/>
            <a:ext cx="347980" cy="279400"/>
          </a:xfrm>
          <a:custGeom>
            <a:avLst/>
            <a:gdLst/>
            <a:ahLst/>
            <a:cxnLst/>
            <a:rect l="l" t="t" r="r" b="b"/>
            <a:pathLst>
              <a:path w="347979" h="279400">
                <a:moveTo>
                  <a:pt x="0" y="278891"/>
                </a:moveTo>
                <a:lnTo>
                  <a:pt x="347472" y="278891"/>
                </a:lnTo>
                <a:lnTo>
                  <a:pt x="347472" y="0"/>
                </a:lnTo>
                <a:lnTo>
                  <a:pt x="0" y="0"/>
                </a:lnTo>
                <a:lnTo>
                  <a:pt x="0" y="2788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5"/>
          <p:cNvSpPr/>
          <p:nvPr/>
        </p:nvSpPr>
        <p:spPr>
          <a:xfrm>
            <a:off x="5333913" y="3252678"/>
            <a:ext cx="347980" cy="279400"/>
          </a:xfrm>
          <a:custGeom>
            <a:avLst/>
            <a:gdLst/>
            <a:ahLst/>
            <a:cxnLst/>
            <a:rect l="l" t="t" r="r" b="b"/>
            <a:pathLst>
              <a:path w="347979" h="279400">
                <a:moveTo>
                  <a:pt x="0" y="278891"/>
                </a:moveTo>
                <a:lnTo>
                  <a:pt x="347472" y="278891"/>
                </a:lnTo>
                <a:lnTo>
                  <a:pt x="347472" y="0"/>
                </a:lnTo>
                <a:lnTo>
                  <a:pt x="0" y="0"/>
                </a:lnTo>
                <a:lnTo>
                  <a:pt x="0" y="278891"/>
                </a:lnTo>
                <a:close/>
              </a:path>
            </a:pathLst>
          </a:custGeom>
          <a:ln w="12192">
            <a:solidFill>
              <a:srgbClr val="4170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6"/>
          <p:cNvSpPr/>
          <p:nvPr/>
        </p:nvSpPr>
        <p:spPr>
          <a:xfrm>
            <a:off x="5333913" y="2975310"/>
            <a:ext cx="347980" cy="277495"/>
          </a:xfrm>
          <a:custGeom>
            <a:avLst/>
            <a:gdLst/>
            <a:ahLst/>
            <a:cxnLst/>
            <a:rect l="l" t="t" r="r" b="b"/>
            <a:pathLst>
              <a:path w="347979" h="277494">
                <a:moveTo>
                  <a:pt x="0" y="277367"/>
                </a:moveTo>
                <a:lnTo>
                  <a:pt x="347472" y="277367"/>
                </a:lnTo>
                <a:lnTo>
                  <a:pt x="347472" y="0"/>
                </a:lnTo>
                <a:lnTo>
                  <a:pt x="0" y="0"/>
                </a:lnTo>
                <a:lnTo>
                  <a:pt x="0" y="277367"/>
                </a:lnTo>
                <a:close/>
              </a:path>
            </a:pathLst>
          </a:custGeom>
          <a:ln w="12192">
            <a:solidFill>
              <a:srgbClr val="4170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7"/>
          <p:cNvSpPr/>
          <p:nvPr/>
        </p:nvSpPr>
        <p:spPr>
          <a:xfrm>
            <a:off x="5333913" y="4677619"/>
            <a:ext cx="641985" cy="262255"/>
          </a:xfrm>
          <a:custGeom>
            <a:avLst/>
            <a:gdLst/>
            <a:ahLst/>
            <a:cxnLst/>
            <a:rect l="l" t="t" r="r" b="b"/>
            <a:pathLst>
              <a:path w="641985" h="262254">
                <a:moveTo>
                  <a:pt x="0" y="262127"/>
                </a:moveTo>
                <a:lnTo>
                  <a:pt x="641603" y="262127"/>
                </a:lnTo>
                <a:lnTo>
                  <a:pt x="641603" y="0"/>
                </a:lnTo>
                <a:lnTo>
                  <a:pt x="0" y="0"/>
                </a:lnTo>
                <a:lnTo>
                  <a:pt x="0" y="262127"/>
                </a:lnTo>
                <a:close/>
              </a:path>
            </a:pathLst>
          </a:custGeom>
          <a:ln w="12192">
            <a:solidFill>
              <a:srgbClr val="4170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8"/>
          <p:cNvSpPr txBox="1"/>
          <p:nvPr/>
        </p:nvSpPr>
        <p:spPr>
          <a:xfrm>
            <a:off x="5525175" y="4696288"/>
            <a:ext cx="25907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Calibri"/>
                <a:cs typeface="Calibri"/>
              </a:rPr>
              <a:t>210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4" name="object 59"/>
          <p:cNvSpPr/>
          <p:nvPr/>
        </p:nvSpPr>
        <p:spPr>
          <a:xfrm>
            <a:off x="5975516" y="3531571"/>
            <a:ext cx="641985" cy="1146175"/>
          </a:xfrm>
          <a:custGeom>
            <a:avLst/>
            <a:gdLst/>
            <a:ahLst/>
            <a:cxnLst/>
            <a:rect l="l" t="t" r="r" b="b"/>
            <a:pathLst>
              <a:path w="641985" h="1146175">
                <a:moveTo>
                  <a:pt x="0" y="1146047"/>
                </a:moveTo>
                <a:lnTo>
                  <a:pt x="641603" y="1146047"/>
                </a:lnTo>
                <a:lnTo>
                  <a:pt x="641603" y="0"/>
                </a:lnTo>
                <a:lnTo>
                  <a:pt x="0" y="0"/>
                </a:lnTo>
                <a:lnTo>
                  <a:pt x="0" y="1146047"/>
                </a:lnTo>
                <a:close/>
              </a:path>
            </a:pathLst>
          </a:custGeom>
          <a:solidFill>
            <a:srgbClr val="FFFF00"/>
          </a:solidFill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60"/>
          <p:cNvSpPr txBox="1"/>
          <p:nvPr/>
        </p:nvSpPr>
        <p:spPr>
          <a:xfrm>
            <a:off x="6094642" y="3942223"/>
            <a:ext cx="367030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lang="en-US" sz="900" spc="-5" dirty="0" smtClean="0">
                <a:latin typeface="Calibri"/>
                <a:cs typeface="Calibri"/>
              </a:rPr>
              <a:t>1SG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56" name="object 61"/>
          <p:cNvSpPr/>
          <p:nvPr/>
        </p:nvSpPr>
        <p:spPr>
          <a:xfrm>
            <a:off x="5975516" y="3252678"/>
            <a:ext cx="347980" cy="279400"/>
          </a:xfrm>
          <a:custGeom>
            <a:avLst/>
            <a:gdLst/>
            <a:ahLst/>
            <a:cxnLst/>
            <a:rect l="l" t="t" r="r" b="b"/>
            <a:pathLst>
              <a:path w="347979" h="279400">
                <a:moveTo>
                  <a:pt x="0" y="278891"/>
                </a:moveTo>
                <a:lnTo>
                  <a:pt x="347472" y="278891"/>
                </a:lnTo>
                <a:lnTo>
                  <a:pt x="347472" y="0"/>
                </a:lnTo>
                <a:lnTo>
                  <a:pt x="0" y="0"/>
                </a:lnTo>
                <a:lnTo>
                  <a:pt x="0" y="2788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62"/>
          <p:cNvSpPr/>
          <p:nvPr/>
        </p:nvSpPr>
        <p:spPr>
          <a:xfrm>
            <a:off x="5975516" y="3252678"/>
            <a:ext cx="347980" cy="279400"/>
          </a:xfrm>
          <a:custGeom>
            <a:avLst/>
            <a:gdLst/>
            <a:ahLst/>
            <a:cxnLst/>
            <a:rect l="l" t="t" r="r" b="b"/>
            <a:pathLst>
              <a:path w="347979" h="279400">
                <a:moveTo>
                  <a:pt x="0" y="278891"/>
                </a:moveTo>
                <a:lnTo>
                  <a:pt x="347472" y="278891"/>
                </a:lnTo>
                <a:lnTo>
                  <a:pt x="347472" y="0"/>
                </a:lnTo>
                <a:lnTo>
                  <a:pt x="0" y="0"/>
                </a:lnTo>
                <a:lnTo>
                  <a:pt x="0" y="278891"/>
                </a:lnTo>
                <a:close/>
              </a:path>
            </a:pathLst>
          </a:custGeom>
          <a:ln w="12192">
            <a:solidFill>
              <a:srgbClr val="4170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63"/>
          <p:cNvSpPr/>
          <p:nvPr/>
        </p:nvSpPr>
        <p:spPr>
          <a:xfrm>
            <a:off x="5975516" y="2975310"/>
            <a:ext cx="347980" cy="277495"/>
          </a:xfrm>
          <a:custGeom>
            <a:avLst/>
            <a:gdLst/>
            <a:ahLst/>
            <a:cxnLst/>
            <a:rect l="l" t="t" r="r" b="b"/>
            <a:pathLst>
              <a:path w="347979" h="277494">
                <a:moveTo>
                  <a:pt x="0" y="277367"/>
                </a:moveTo>
                <a:lnTo>
                  <a:pt x="347472" y="277367"/>
                </a:lnTo>
                <a:lnTo>
                  <a:pt x="347472" y="0"/>
                </a:lnTo>
                <a:lnTo>
                  <a:pt x="0" y="0"/>
                </a:lnTo>
                <a:lnTo>
                  <a:pt x="0" y="277367"/>
                </a:lnTo>
                <a:close/>
              </a:path>
            </a:pathLst>
          </a:custGeom>
          <a:ln w="12192">
            <a:solidFill>
              <a:srgbClr val="4170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64"/>
          <p:cNvSpPr txBox="1"/>
          <p:nvPr/>
        </p:nvSpPr>
        <p:spPr>
          <a:xfrm>
            <a:off x="1639533" y="2905206"/>
            <a:ext cx="4572000" cy="5829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2065">
              <a:lnSpc>
                <a:spcPct val="152400"/>
              </a:lnSpc>
              <a:spcBef>
                <a:spcPts val="100"/>
              </a:spcBef>
              <a:tabLst>
                <a:tab pos="654050" algn="l"/>
                <a:tab pos="1295400" algn="l"/>
                <a:tab pos="1910080" algn="l"/>
                <a:tab pos="2546350" algn="l"/>
                <a:tab pos="3182620" algn="l"/>
                <a:tab pos="3818890" algn="l"/>
                <a:tab pos="4460240" algn="l"/>
              </a:tabLst>
            </a:pPr>
            <a:r>
              <a:rPr sz="1200" dirty="0">
                <a:latin typeface="Calibri"/>
                <a:cs typeface="Calibri"/>
              </a:rPr>
              <a:t>Y	</a:t>
            </a:r>
            <a:r>
              <a:rPr sz="1200" spc="-180" dirty="0">
                <a:latin typeface="Calibri"/>
                <a:cs typeface="Calibri"/>
              </a:rPr>
              <a:t> Y	 Y	 Y	 Y	 Y	 Y	 Y  </a:t>
            </a:r>
            <a:r>
              <a:rPr sz="1200" spc="-180" dirty="0">
                <a:solidFill>
                  <a:srgbClr val="FFFFFF"/>
                </a:solidFill>
                <a:latin typeface="Calibri"/>
                <a:cs typeface="Calibri"/>
              </a:rPr>
              <a:t>N	N	N	N	N	N	N	N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60" name="object 65"/>
          <p:cNvSpPr/>
          <p:nvPr/>
        </p:nvSpPr>
        <p:spPr>
          <a:xfrm>
            <a:off x="5975516" y="4677619"/>
            <a:ext cx="641985" cy="262255"/>
          </a:xfrm>
          <a:custGeom>
            <a:avLst/>
            <a:gdLst/>
            <a:ahLst/>
            <a:cxnLst/>
            <a:rect l="l" t="t" r="r" b="b"/>
            <a:pathLst>
              <a:path w="641985" h="262254">
                <a:moveTo>
                  <a:pt x="0" y="262127"/>
                </a:moveTo>
                <a:lnTo>
                  <a:pt x="641603" y="262127"/>
                </a:lnTo>
                <a:lnTo>
                  <a:pt x="641603" y="0"/>
                </a:lnTo>
                <a:lnTo>
                  <a:pt x="0" y="0"/>
                </a:lnTo>
                <a:lnTo>
                  <a:pt x="0" y="262127"/>
                </a:lnTo>
                <a:close/>
              </a:path>
            </a:pathLst>
          </a:custGeom>
          <a:ln w="12192">
            <a:solidFill>
              <a:srgbClr val="4170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6"/>
          <p:cNvSpPr txBox="1"/>
          <p:nvPr/>
        </p:nvSpPr>
        <p:spPr>
          <a:xfrm>
            <a:off x="6166778" y="4696288"/>
            <a:ext cx="25907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FF0000"/>
                </a:solidFill>
                <a:latin typeface="Calibri"/>
                <a:cs typeface="Calibri"/>
              </a:rPr>
              <a:t>180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2" name="object 67"/>
          <p:cNvSpPr/>
          <p:nvPr/>
        </p:nvSpPr>
        <p:spPr>
          <a:xfrm>
            <a:off x="6606452" y="3529480"/>
            <a:ext cx="641985" cy="1146175"/>
          </a:xfrm>
          <a:custGeom>
            <a:avLst/>
            <a:gdLst/>
            <a:ahLst/>
            <a:cxnLst/>
            <a:rect l="l" t="t" r="r" b="b"/>
            <a:pathLst>
              <a:path w="641985" h="1146175">
                <a:moveTo>
                  <a:pt x="0" y="1146047"/>
                </a:moveTo>
                <a:lnTo>
                  <a:pt x="641603" y="1146047"/>
                </a:lnTo>
                <a:lnTo>
                  <a:pt x="641603" y="0"/>
                </a:lnTo>
                <a:lnTo>
                  <a:pt x="0" y="0"/>
                </a:lnTo>
                <a:lnTo>
                  <a:pt x="0" y="1146047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8"/>
          <p:cNvSpPr/>
          <p:nvPr/>
        </p:nvSpPr>
        <p:spPr>
          <a:xfrm>
            <a:off x="6606452" y="3548334"/>
            <a:ext cx="641985" cy="1146175"/>
          </a:xfrm>
          <a:custGeom>
            <a:avLst/>
            <a:gdLst/>
            <a:ahLst/>
            <a:cxnLst/>
            <a:rect l="l" t="t" r="r" b="b"/>
            <a:pathLst>
              <a:path w="641985" h="1146175">
                <a:moveTo>
                  <a:pt x="0" y="1146047"/>
                </a:moveTo>
                <a:lnTo>
                  <a:pt x="641603" y="1146047"/>
                </a:lnTo>
                <a:lnTo>
                  <a:pt x="641603" y="0"/>
                </a:lnTo>
                <a:lnTo>
                  <a:pt x="0" y="0"/>
                </a:lnTo>
                <a:lnTo>
                  <a:pt x="0" y="1146047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70"/>
          <p:cNvSpPr/>
          <p:nvPr/>
        </p:nvSpPr>
        <p:spPr>
          <a:xfrm>
            <a:off x="6606452" y="3269443"/>
            <a:ext cx="347980" cy="279400"/>
          </a:xfrm>
          <a:custGeom>
            <a:avLst/>
            <a:gdLst/>
            <a:ahLst/>
            <a:cxnLst/>
            <a:rect l="l" t="t" r="r" b="b"/>
            <a:pathLst>
              <a:path w="347979" h="279400">
                <a:moveTo>
                  <a:pt x="0" y="278891"/>
                </a:moveTo>
                <a:lnTo>
                  <a:pt x="347472" y="278891"/>
                </a:lnTo>
                <a:lnTo>
                  <a:pt x="347472" y="0"/>
                </a:lnTo>
                <a:lnTo>
                  <a:pt x="0" y="0"/>
                </a:lnTo>
                <a:lnTo>
                  <a:pt x="0" y="2788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71"/>
          <p:cNvSpPr/>
          <p:nvPr/>
        </p:nvSpPr>
        <p:spPr>
          <a:xfrm>
            <a:off x="6606452" y="3269443"/>
            <a:ext cx="347980" cy="279400"/>
          </a:xfrm>
          <a:custGeom>
            <a:avLst/>
            <a:gdLst/>
            <a:ahLst/>
            <a:cxnLst/>
            <a:rect l="l" t="t" r="r" b="b"/>
            <a:pathLst>
              <a:path w="347979" h="279400">
                <a:moveTo>
                  <a:pt x="0" y="278891"/>
                </a:moveTo>
                <a:lnTo>
                  <a:pt x="347472" y="278891"/>
                </a:lnTo>
                <a:lnTo>
                  <a:pt x="347472" y="0"/>
                </a:lnTo>
                <a:lnTo>
                  <a:pt x="0" y="0"/>
                </a:lnTo>
                <a:lnTo>
                  <a:pt x="0" y="278891"/>
                </a:lnTo>
                <a:close/>
              </a:path>
            </a:pathLst>
          </a:custGeom>
          <a:ln w="12192">
            <a:solidFill>
              <a:srgbClr val="4170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72"/>
          <p:cNvSpPr/>
          <p:nvPr/>
        </p:nvSpPr>
        <p:spPr>
          <a:xfrm>
            <a:off x="6606452" y="2990550"/>
            <a:ext cx="347980" cy="279400"/>
          </a:xfrm>
          <a:custGeom>
            <a:avLst/>
            <a:gdLst/>
            <a:ahLst/>
            <a:cxnLst/>
            <a:rect l="l" t="t" r="r" b="b"/>
            <a:pathLst>
              <a:path w="347979" h="279400">
                <a:moveTo>
                  <a:pt x="0" y="278891"/>
                </a:moveTo>
                <a:lnTo>
                  <a:pt x="347472" y="278891"/>
                </a:lnTo>
                <a:lnTo>
                  <a:pt x="347472" y="0"/>
                </a:lnTo>
                <a:lnTo>
                  <a:pt x="0" y="0"/>
                </a:lnTo>
                <a:lnTo>
                  <a:pt x="0" y="278891"/>
                </a:lnTo>
                <a:close/>
              </a:path>
            </a:pathLst>
          </a:custGeom>
          <a:ln w="12192">
            <a:solidFill>
              <a:srgbClr val="4170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73"/>
          <p:cNvSpPr/>
          <p:nvPr/>
        </p:nvSpPr>
        <p:spPr>
          <a:xfrm>
            <a:off x="6606452" y="4694383"/>
            <a:ext cx="641985" cy="253365"/>
          </a:xfrm>
          <a:custGeom>
            <a:avLst/>
            <a:gdLst/>
            <a:ahLst/>
            <a:cxnLst/>
            <a:rect l="l" t="t" r="r" b="b"/>
            <a:pathLst>
              <a:path w="641985" h="253364">
                <a:moveTo>
                  <a:pt x="0" y="252983"/>
                </a:moveTo>
                <a:lnTo>
                  <a:pt x="641603" y="252983"/>
                </a:lnTo>
                <a:lnTo>
                  <a:pt x="641603" y="0"/>
                </a:lnTo>
                <a:lnTo>
                  <a:pt x="0" y="0"/>
                </a:lnTo>
                <a:lnTo>
                  <a:pt x="0" y="25298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74"/>
          <p:cNvSpPr/>
          <p:nvPr/>
        </p:nvSpPr>
        <p:spPr>
          <a:xfrm>
            <a:off x="6606452" y="4694383"/>
            <a:ext cx="641985" cy="262255"/>
          </a:xfrm>
          <a:custGeom>
            <a:avLst/>
            <a:gdLst/>
            <a:ahLst/>
            <a:cxnLst/>
            <a:rect l="l" t="t" r="r" b="b"/>
            <a:pathLst>
              <a:path w="641985" h="262254">
                <a:moveTo>
                  <a:pt x="0" y="262127"/>
                </a:moveTo>
                <a:lnTo>
                  <a:pt x="641603" y="262127"/>
                </a:lnTo>
                <a:lnTo>
                  <a:pt x="641603" y="0"/>
                </a:lnTo>
                <a:lnTo>
                  <a:pt x="0" y="0"/>
                </a:lnTo>
                <a:lnTo>
                  <a:pt x="0" y="262127"/>
                </a:lnTo>
                <a:close/>
              </a:path>
            </a:pathLst>
          </a:custGeom>
          <a:ln w="12192">
            <a:solidFill>
              <a:srgbClr val="4170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75"/>
          <p:cNvSpPr txBox="1"/>
          <p:nvPr/>
        </p:nvSpPr>
        <p:spPr>
          <a:xfrm>
            <a:off x="6797333" y="4712416"/>
            <a:ext cx="25907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Calibri"/>
                <a:cs typeface="Calibri"/>
              </a:rPr>
              <a:t>150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0" name="object 76"/>
          <p:cNvSpPr/>
          <p:nvPr/>
        </p:nvSpPr>
        <p:spPr>
          <a:xfrm>
            <a:off x="7241960" y="3548334"/>
            <a:ext cx="631190" cy="1146175"/>
          </a:xfrm>
          <a:custGeom>
            <a:avLst/>
            <a:gdLst/>
            <a:ahLst/>
            <a:cxnLst/>
            <a:rect l="l" t="t" r="r" b="b"/>
            <a:pathLst>
              <a:path w="631189" h="1146175">
                <a:moveTo>
                  <a:pt x="0" y="1146047"/>
                </a:moveTo>
                <a:lnTo>
                  <a:pt x="630936" y="1146047"/>
                </a:lnTo>
                <a:lnTo>
                  <a:pt x="630936" y="0"/>
                </a:lnTo>
                <a:lnTo>
                  <a:pt x="0" y="0"/>
                </a:lnTo>
                <a:lnTo>
                  <a:pt x="0" y="1146047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7"/>
          <p:cNvSpPr/>
          <p:nvPr/>
        </p:nvSpPr>
        <p:spPr>
          <a:xfrm>
            <a:off x="7241960" y="3548334"/>
            <a:ext cx="641985" cy="1146175"/>
          </a:xfrm>
          <a:custGeom>
            <a:avLst/>
            <a:gdLst/>
            <a:ahLst/>
            <a:cxnLst/>
            <a:rect l="l" t="t" r="r" b="b"/>
            <a:pathLst>
              <a:path w="641985" h="1146175">
                <a:moveTo>
                  <a:pt x="0" y="1146047"/>
                </a:moveTo>
                <a:lnTo>
                  <a:pt x="641603" y="1146047"/>
                </a:lnTo>
                <a:lnTo>
                  <a:pt x="641603" y="0"/>
                </a:lnTo>
                <a:lnTo>
                  <a:pt x="0" y="0"/>
                </a:lnTo>
                <a:lnTo>
                  <a:pt x="0" y="1146047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9"/>
          <p:cNvSpPr/>
          <p:nvPr/>
        </p:nvSpPr>
        <p:spPr>
          <a:xfrm>
            <a:off x="7241960" y="3269443"/>
            <a:ext cx="347980" cy="279400"/>
          </a:xfrm>
          <a:custGeom>
            <a:avLst/>
            <a:gdLst/>
            <a:ahLst/>
            <a:cxnLst/>
            <a:rect l="l" t="t" r="r" b="b"/>
            <a:pathLst>
              <a:path w="347979" h="279400">
                <a:moveTo>
                  <a:pt x="0" y="278891"/>
                </a:moveTo>
                <a:lnTo>
                  <a:pt x="347472" y="278891"/>
                </a:lnTo>
                <a:lnTo>
                  <a:pt x="347472" y="0"/>
                </a:lnTo>
                <a:lnTo>
                  <a:pt x="0" y="0"/>
                </a:lnTo>
                <a:lnTo>
                  <a:pt x="0" y="2788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80"/>
          <p:cNvSpPr/>
          <p:nvPr/>
        </p:nvSpPr>
        <p:spPr>
          <a:xfrm>
            <a:off x="7241960" y="3269443"/>
            <a:ext cx="347980" cy="279400"/>
          </a:xfrm>
          <a:custGeom>
            <a:avLst/>
            <a:gdLst/>
            <a:ahLst/>
            <a:cxnLst/>
            <a:rect l="l" t="t" r="r" b="b"/>
            <a:pathLst>
              <a:path w="347979" h="279400">
                <a:moveTo>
                  <a:pt x="0" y="278891"/>
                </a:moveTo>
                <a:lnTo>
                  <a:pt x="347472" y="278891"/>
                </a:lnTo>
                <a:lnTo>
                  <a:pt x="347472" y="0"/>
                </a:lnTo>
                <a:lnTo>
                  <a:pt x="0" y="0"/>
                </a:lnTo>
                <a:lnTo>
                  <a:pt x="0" y="278891"/>
                </a:lnTo>
                <a:close/>
              </a:path>
            </a:pathLst>
          </a:custGeom>
          <a:ln w="12192">
            <a:solidFill>
              <a:srgbClr val="4170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81"/>
          <p:cNvSpPr/>
          <p:nvPr/>
        </p:nvSpPr>
        <p:spPr>
          <a:xfrm>
            <a:off x="7241960" y="2990550"/>
            <a:ext cx="347980" cy="279400"/>
          </a:xfrm>
          <a:custGeom>
            <a:avLst/>
            <a:gdLst/>
            <a:ahLst/>
            <a:cxnLst/>
            <a:rect l="l" t="t" r="r" b="b"/>
            <a:pathLst>
              <a:path w="347979" h="279400">
                <a:moveTo>
                  <a:pt x="0" y="278891"/>
                </a:moveTo>
                <a:lnTo>
                  <a:pt x="347472" y="278891"/>
                </a:lnTo>
                <a:lnTo>
                  <a:pt x="347472" y="0"/>
                </a:lnTo>
                <a:lnTo>
                  <a:pt x="0" y="0"/>
                </a:lnTo>
                <a:lnTo>
                  <a:pt x="0" y="278891"/>
                </a:lnTo>
                <a:close/>
              </a:path>
            </a:pathLst>
          </a:custGeom>
          <a:ln w="12192">
            <a:solidFill>
              <a:srgbClr val="4170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82"/>
          <p:cNvSpPr/>
          <p:nvPr/>
        </p:nvSpPr>
        <p:spPr>
          <a:xfrm>
            <a:off x="7241960" y="4694383"/>
            <a:ext cx="631190" cy="253365"/>
          </a:xfrm>
          <a:custGeom>
            <a:avLst/>
            <a:gdLst/>
            <a:ahLst/>
            <a:cxnLst/>
            <a:rect l="l" t="t" r="r" b="b"/>
            <a:pathLst>
              <a:path w="631189" h="253364">
                <a:moveTo>
                  <a:pt x="0" y="252983"/>
                </a:moveTo>
                <a:lnTo>
                  <a:pt x="630936" y="252983"/>
                </a:lnTo>
                <a:lnTo>
                  <a:pt x="630936" y="0"/>
                </a:lnTo>
                <a:lnTo>
                  <a:pt x="0" y="0"/>
                </a:lnTo>
                <a:lnTo>
                  <a:pt x="0" y="25298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83"/>
          <p:cNvSpPr/>
          <p:nvPr/>
        </p:nvSpPr>
        <p:spPr>
          <a:xfrm>
            <a:off x="7241960" y="4694383"/>
            <a:ext cx="641985" cy="262255"/>
          </a:xfrm>
          <a:custGeom>
            <a:avLst/>
            <a:gdLst/>
            <a:ahLst/>
            <a:cxnLst/>
            <a:rect l="l" t="t" r="r" b="b"/>
            <a:pathLst>
              <a:path w="641985" h="262254">
                <a:moveTo>
                  <a:pt x="0" y="262127"/>
                </a:moveTo>
                <a:lnTo>
                  <a:pt x="641603" y="262127"/>
                </a:lnTo>
                <a:lnTo>
                  <a:pt x="641603" y="0"/>
                </a:lnTo>
                <a:lnTo>
                  <a:pt x="0" y="0"/>
                </a:lnTo>
                <a:lnTo>
                  <a:pt x="0" y="262127"/>
                </a:lnTo>
                <a:close/>
              </a:path>
            </a:pathLst>
          </a:custGeom>
          <a:ln w="12192">
            <a:solidFill>
              <a:srgbClr val="4170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84"/>
          <p:cNvSpPr txBox="1"/>
          <p:nvPr/>
        </p:nvSpPr>
        <p:spPr>
          <a:xfrm>
            <a:off x="7433731" y="4712416"/>
            <a:ext cx="25907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FF0000"/>
                </a:solidFill>
                <a:latin typeface="Calibri"/>
                <a:cs typeface="Calibri"/>
              </a:rPr>
              <a:t>120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8" name="object 85"/>
          <p:cNvSpPr/>
          <p:nvPr/>
        </p:nvSpPr>
        <p:spPr>
          <a:xfrm>
            <a:off x="7872896" y="3548334"/>
            <a:ext cx="631190" cy="1146175"/>
          </a:xfrm>
          <a:custGeom>
            <a:avLst/>
            <a:gdLst/>
            <a:ahLst/>
            <a:cxnLst/>
            <a:rect l="l" t="t" r="r" b="b"/>
            <a:pathLst>
              <a:path w="631190" h="1146175">
                <a:moveTo>
                  <a:pt x="0" y="1146047"/>
                </a:moveTo>
                <a:lnTo>
                  <a:pt x="630936" y="1146047"/>
                </a:lnTo>
                <a:lnTo>
                  <a:pt x="630936" y="0"/>
                </a:lnTo>
                <a:lnTo>
                  <a:pt x="0" y="0"/>
                </a:lnTo>
                <a:lnTo>
                  <a:pt x="0" y="1146047"/>
                </a:lnTo>
                <a:close/>
              </a:path>
            </a:pathLst>
          </a:custGeom>
          <a:solidFill>
            <a:srgbClr val="7030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86"/>
          <p:cNvSpPr/>
          <p:nvPr/>
        </p:nvSpPr>
        <p:spPr>
          <a:xfrm>
            <a:off x="7872896" y="3548334"/>
            <a:ext cx="641985" cy="1146175"/>
          </a:xfrm>
          <a:custGeom>
            <a:avLst/>
            <a:gdLst/>
            <a:ahLst/>
            <a:cxnLst/>
            <a:rect l="l" t="t" r="r" b="b"/>
            <a:pathLst>
              <a:path w="641984" h="1146175">
                <a:moveTo>
                  <a:pt x="0" y="1146047"/>
                </a:moveTo>
                <a:lnTo>
                  <a:pt x="641604" y="1146047"/>
                </a:lnTo>
                <a:lnTo>
                  <a:pt x="641604" y="0"/>
                </a:lnTo>
                <a:lnTo>
                  <a:pt x="0" y="0"/>
                </a:lnTo>
                <a:lnTo>
                  <a:pt x="0" y="1146047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7"/>
          <p:cNvSpPr txBox="1"/>
          <p:nvPr/>
        </p:nvSpPr>
        <p:spPr>
          <a:xfrm>
            <a:off x="8011072" y="3826972"/>
            <a:ext cx="36703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chemeClr val="bg1"/>
                </a:solidFill>
                <a:latin typeface="Calibri"/>
                <a:cs typeface="Calibri"/>
              </a:rPr>
              <a:t>CO</a:t>
            </a:r>
          </a:p>
          <a:p>
            <a:pPr marL="12700" marR="5080" algn="ctr">
              <a:lnSpc>
                <a:spcPct val="100000"/>
              </a:lnSpc>
            </a:pPr>
            <a:r>
              <a:rPr sz="900" dirty="0">
                <a:solidFill>
                  <a:schemeClr val="bg1"/>
                </a:solidFill>
                <a:latin typeface="Calibri"/>
                <a:cs typeface="Calibri"/>
              </a:rPr>
              <a:t>Troop  Bat</a:t>
            </a:r>
            <a:r>
              <a:rPr sz="900" spc="-5" dirty="0">
                <a:solidFill>
                  <a:schemeClr val="bg1"/>
                </a:solidFill>
                <a:latin typeface="Calibri"/>
                <a:cs typeface="Calibri"/>
              </a:rPr>
              <a:t>te</a:t>
            </a:r>
            <a:r>
              <a:rPr sz="900" dirty="0">
                <a:solidFill>
                  <a:schemeClr val="bg1"/>
                </a:solidFill>
                <a:latin typeface="Calibri"/>
                <a:cs typeface="Calibri"/>
              </a:rPr>
              <a:t>ry  </a:t>
            </a:r>
            <a:r>
              <a:rPr sz="900" spc="-5" dirty="0">
                <a:solidFill>
                  <a:schemeClr val="bg1"/>
                </a:solidFill>
                <a:latin typeface="Calibri"/>
                <a:cs typeface="Calibri"/>
              </a:rPr>
              <a:t>CDR</a:t>
            </a:r>
            <a:endParaRPr sz="9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81" name="object 88"/>
          <p:cNvSpPr/>
          <p:nvPr/>
        </p:nvSpPr>
        <p:spPr>
          <a:xfrm>
            <a:off x="7872896" y="3269443"/>
            <a:ext cx="347980" cy="279400"/>
          </a:xfrm>
          <a:custGeom>
            <a:avLst/>
            <a:gdLst/>
            <a:ahLst/>
            <a:cxnLst/>
            <a:rect l="l" t="t" r="r" b="b"/>
            <a:pathLst>
              <a:path w="347979" h="279400">
                <a:moveTo>
                  <a:pt x="0" y="278891"/>
                </a:moveTo>
                <a:lnTo>
                  <a:pt x="347471" y="278891"/>
                </a:lnTo>
                <a:lnTo>
                  <a:pt x="347471" y="0"/>
                </a:lnTo>
                <a:lnTo>
                  <a:pt x="0" y="0"/>
                </a:lnTo>
                <a:lnTo>
                  <a:pt x="0" y="2788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9"/>
          <p:cNvSpPr/>
          <p:nvPr/>
        </p:nvSpPr>
        <p:spPr>
          <a:xfrm>
            <a:off x="7872896" y="3269443"/>
            <a:ext cx="347980" cy="279400"/>
          </a:xfrm>
          <a:custGeom>
            <a:avLst/>
            <a:gdLst/>
            <a:ahLst/>
            <a:cxnLst/>
            <a:rect l="l" t="t" r="r" b="b"/>
            <a:pathLst>
              <a:path w="347979" h="279400">
                <a:moveTo>
                  <a:pt x="0" y="278891"/>
                </a:moveTo>
                <a:lnTo>
                  <a:pt x="347471" y="278891"/>
                </a:lnTo>
                <a:lnTo>
                  <a:pt x="347471" y="0"/>
                </a:lnTo>
                <a:lnTo>
                  <a:pt x="0" y="0"/>
                </a:lnTo>
                <a:lnTo>
                  <a:pt x="0" y="278891"/>
                </a:lnTo>
                <a:close/>
              </a:path>
            </a:pathLst>
          </a:custGeom>
          <a:ln w="12192">
            <a:solidFill>
              <a:srgbClr val="4170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90"/>
          <p:cNvSpPr/>
          <p:nvPr/>
        </p:nvSpPr>
        <p:spPr>
          <a:xfrm>
            <a:off x="7872896" y="2990550"/>
            <a:ext cx="347980" cy="279400"/>
          </a:xfrm>
          <a:custGeom>
            <a:avLst/>
            <a:gdLst/>
            <a:ahLst/>
            <a:cxnLst/>
            <a:rect l="l" t="t" r="r" b="b"/>
            <a:pathLst>
              <a:path w="347979" h="279400">
                <a:moveTo>
                  <a:pt x="0" y="278891"/>
                </a:moveTo>
                <a:lnTo>
                  <a:pt x="347471" y="278891"/>
                </a:lnTo>
                <a:lnTo>
                  <a:pt x="347471" y="0"/>
                </a:lnTo>
                <a:lnTo>
                  <a:pt x="0" y="0"/>
                </a:lnTo>
                <a:lnTo>
                  <a:pt x="0" y="278891"/>
                </a:lnTo>
                <a:close/>
              </a:path>
            </a:pathLst>
          </a:custGeom>
          <a:ln w="12192">
            <a:solidFill>
              <a:srgbClr val="4170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91"/>
          <p:cNvSpPr txBox="1"/>
          <p:nvPr/>
        </p:nvSpPr>
        <p:spPr>
          <a:xfrm>
            <a:off x="6718466" y="2922097"/>
            <a:ext cx="1390650" cy="582295"/>
          </a:xfrm>
          <a:prstGeom prst="rect">
            <a:avLst/>
          </a:prstGeom>
        </p:spPr>
        <p:txBody>
          <a:bodyPr vert="horz" wrap="square" lIns="0" tIns="107950" rIns="0" bIns="0" rtlCol="0">
            <a:spAutoFit/>
          </a:bodyPr>
          <a:lstStyle/>
          <a:p>
            <a:pPr marL="24130">
              <a:lnSpc>
                <a:spcPct val="100000"/>
              </a:lnSpc>
              <a:spcBef>
                <a:spcPts val="850"/>
              </a:spcBef>
              <a:tabLst>
                <a:tab pos="660400" algn="l"/>
                <a:tab pos="1290955" algn="l"/>
              </a:tabLst>
            </a:pPr>
            <a:r>
              <a:rPr sz="1200" dirty="0">
                <a:latin typeface="Calibri"/>
                <a:cs typeface="Calibri"/>
              </a:rPr>
              <a:t>Y	Y	Y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50"/>
              </a:spcBef>
              <a:tabLst>
                <a:tab pos="648335" algn="l"/>
                <a:tab pos="1278890" algn="l"/>
              </a:tabLst>
            </a:pP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N	N	N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5" name="object 92"/>
          <p:cNvSpPr/>
          <p:nvPr/>
        </p:nvSpPr>
        <p:spPr>
          <a:xfrm>
            <a:off x="7872896" y="4694383"/>
            <a:ext cx="631190" cy="253365"/>
          </a:xfrm>
          <a:custGeom>
            <a:avLst/>
            <a:gdLst/>
            <a:ahLst/>
            <a:cxnLst/>
            <a:rect l="l" t="t" r="r" b="b"/>
            <a:pathLst>
              <a:path w="631190" h="253364">
                <a:moveTo>
                  <a:pt x="0" y="252983"/>
                </a:moveTo>
                <a:lnTo>
                  <a:pt x="630936" y="252983"/>
                </a:lnTo>
                <a:lnTo>
                  <a:pt x="630936" y="0"/>
                </a:lnTo>
                <a:lnTo>
                  <a:pt x="0" y="0"/>
                </a:lnTo>
                <a:lnTo>
                  <a:pt x="0" y="25298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93"/>
          <p:cNvSpPr/>
          <p:nvPr/>
        </p:nvSpPr>
        <p:spPr>
          <a:xfrm>
            <a:off x="7872896" y="4694383"/>
            <a:ext cx="641985" cy="262255"/>
          </a:xfrm>
          <a:custGeom>
            <a:avLst/>
            <a:gdLst/>
            <a:ahLst/>
            <a:cxnLst/>
            <a:rect l="l" t="t" r="r" b="b"/>
            <a:pathLst>
              <a:path w="641984" h="262254">
                <a:moveTo>
                  <a:pt x="0" y="262127"/>
                </a:moveTo>
                <a:lnTo>
                  <a:pt x="641604" y="262127"/>
                </a:lnTo>
                <a:lnTo>
                  <a:pt x="641604" y="0"/>
                </a:lnTo>
                <a:lnTo>
                  <a:pt x="0" y="0"/>
                </a:lnTo>
                <a:lnTo>
                  <a:pt x="0" y="262127"/>
                </a:lnTo>
                <a:close/>
              </a:path>
            </a:pathLst>
          </a:custGeom>
          <a:ln w="12192">
            <a:solidFill>
              <a:srgbClr val="4170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94"/>
          <p:cNvSpPr txBox="1"/>
          <p:nvPr/>
        </p:nvSpPr>
        <p:spPr>
          <a:xfrm>
            <a:off x="8104037" y="4712416"/>
            <a:ext cx="1809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FF0000"/>
                </a:solidFill>
                <a:latin typeface="Calibri"/>
                <a:cs typeface="Calibri"/>
              </a:rPr>
              <a:t>90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8" name="object 95"/>
          <p:cNvSpPr/>
          <p:nvPr/>
        </p:nvSpPr>
        <p:spPr>
          <a:xfrm>
            <a:off x="8503832" y="3548334"/>
            <a:ext cx="619125" cy="1146175"/>
          </a:xfrm>
          <a:custGeom>
            <a:avLst/>
            <a:gdLst/>
            <a:ahLst/>
            <a:cxnLst/>
            <a:rect l="l" t="t" r="r" b="b"/>
            <a:pathLst>
              <a:path w="619125" h="1146175">
                <a:moveTo>
                  <a:pt x="0" y="1146047"/>
                </a:moveTo>
                <a:lnTo>
                  <a:pt x="618744" y="1146047"/>
                </a:lnTo>
                <a:lnTo>
                  <a:pt x="618744" y="0"/>
                </a:lnTo>
                <a:lnTo>
                  <a:pt x="0" y="0"/>
                </a:lnTo>
                <a:lnTo>
                  <a:pt x="0" y="1146047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96"/>
          <p:cNvSpPr/>
          <p:nvPr/>
        </p:nvSpPr>
        <p:spPr>
          <a:xfrm>
            <a:off x="8503832" y="3548334"/>
            <a:ext cx="641985" cy="1146175"/>
          </a:xfrm>
          <a:custGeom>
            <a:avLst/>
            <a:gdLst/>
            <a:ahLst/>
            <a:cxnLst/>
            <a:rect l="l" t="t" r="r" b="b"/>
            <a:pathLst>
              <a:path w="641984" h="1146175">
                <a:moveTo>
                  <a:pt x="0" y="1146047"/>
                </a:moveTo>
                <a:lnTo>
                  <a:pt x="641603" y="1146047"/>
                </a:lnTo>
                <a:lnTo>
                  <a:pt x="641603" y="0"/>
                </a:lnTo>
                <a:lnTo>
                  <a:pt x="0" y="0"/>
                </a:lnTo>
                <a:lnTo>
                  <a:pt x="0" y="1146047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7"/>
          <p:cNvSpPr txBox="1"/>
          <p:nvPr/>
        </p:nvSpPr>
        <p:spPr>
          <a:xfrm>
            <a:off x="8693825" y="3964132"/>
            <a:ext cx="2635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384" marR="5080" indent="-2032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latin typeface="Calibri"/>
                <a:cs typeface="Calibri"/>
              </a:rPr>
              <a:t>Cle</a:t>
            </a:r>
            <a:r>
              <a:rPr sz="900" dirty="0">
                <a:latin typeface="Calibri"/>
                <a:cs typeface="Calibri"/>
              </a:rPr>
              <a:t>ar  </a:t>
            </a:r>
            <a:r>
              <a:rPr sz="900" spc="-5" dirty="0">
                <a:latin typeface="Calibri"/>
                <a:cs typeface="Calibri"/>
              </a:rPr>
              <a:t>Unit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91" name="object 98"/>
          <p:cNvSpPr/>
          <p:nvPr/>
        </p:nvSpPr>
        <p:spPr>
          <a:xfrm>
            <a:off x="8503832" y="3269443"/>
            <a:ext cx="347980" cy="279400"/>
          </a:xfrm>
          <a:custGeom>
            <a:avLst/>
            <a:gdLst/>
            <a:ahLst/>
            <a:cxnLst/>
            <a:rect l="l" t="t" r="r" b="b"/>
            <a:pathLst>
              <a:path w="347979" h="279400">
                <a:moveTo>
                  <a:pt x="0" y="278891"/>
                </a:moveTo>
                <a:lnTo>
                  <a:pt x="347472" y="278891"/>
                </a:lnTo>
                <a:lnTo>
                  <a:pt x="347472" y="0"/>
                </a:lnTo>
                <a:lnTo>
                  <a:pt x="0" y="0"/>
                </a:lnTo>
                <a:lnTo>
                  <a:pt x="0" y="2788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9"/>
          <p:cNvSpPr/>
          <p:nvPr/>
        </p:nvSpPr>
        <p:spPr>
          <a:xfrm>
            <a:off x="8503832" y="3269443"/>
            <a:ext cx="347980" cy="279400"/>
          </a:xfrm>
          <a:custGeom>
            <a:avLst/>
            <a:gdLst/>
            <a:ahLst/>
            <a:cxnLst/>
            <a:rect l="l" t="t" r="r" b="b"/>
            <a:pathLst>
              <a:path w="347979" h="279400">
                <a:moveTo>
                  <a:pt x="0" y="278891"/>
                </a:moveTo>
                <a:lnTo>
                  <a:pt x="347472" y="278891"/>
                </a:lnTo>
                <a:lnTo>
                  <a:pt x="347472" y="0"/>
                </a:lnTo>
                <a:lnTo>
                  <a:pt x="0" y="0"/>
                </a:lnTo>
                <a:lnTo>
                  <a:pt x="0" y="278891"/>
                </a:lnTo>
                <a:close/>
              </a:path>
            </a:pathLst>
          </a:custGeom>
          <a:ln w="12192">
            <a:solidFill>
              <a:srgbClr val="4170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100"/>
          <p:cNvSpPr txBox="1"/>
          <p:nvPr/>
        </p:nvSpPr>
        <p:spPr>
          <a:xfrm>
            <a:off x="8616101" y="3295732"/>
            <a:ext cx="1238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4" name="object 101"/>
          <p:cNvSpPr/>
          <p:nvPr/>
        </p:nvSpPr>
        <p:spPr>
          <a:xfrm>
            <a:off x="8503832" y="2990550"/>
            <a:ext cx="347980" cy="279400"/>
          </a:xfrm>
          <a:custGeom>
            <a:avLst/>
            <a:gdLst/>
            <a:ahLst/>
            <a:cxnLst/>
            <a:rect l="l" t="t" r="r" b="b"/>
            <a:pathLst>
              <a:path w="347979" h="279400">
                <a:moveTo>
                  <a:pt x="0" y="278891"/>
                </a:moveTo>
                <a:lnTo>
                  <a:pt x="347472" y="278891"/>
                </a:lnTo>
                <a:lnTo>
                  <a:pt x="347472" y="0"/>
                </a:lnTo>
                <a:lnTo>
                  <a:pt x="0" y="0"/>
                </a:lnTo>
                <a:lnTo>
                  <a:pt x="0" y="278891"/>
                </a:lnTo>
                <a:close/>
              </a:path>
            </a:pathLst>
          </a:custGeom>
          <a:ln w="12192">
            <a:solidFill>
              <a:srgbClr val="4170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102"/>
          <p:cNvSpPr txBox="1"/>
          <p:nvPr/>
        </p:nvSpPr>
        <p:spPr>
          <a:xfrm>
            <a:off x="8628293" y="3017475"/>
            <a:ext cx="9969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Calibri"/>
                <a:cs typeface="Calibri"/>
              </a:rPr>
              <a:t>Y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6" name="object 103"/>
          <p:cNvSpPr/>
          <p:nvPr/>
        </p:nvSpPr>
        <p:spPr>
          <a:xfrm>
            <a:off x="8503832" y="4694383"/>
            <a:ext cx="619125" cy="253365"/>
          </a:xfrm>
          <a:custGeom>
            <a:avLst/>
            <a:gdLst/>
            <a:ahLst/>
            <a:cxnLst/>
            <a:rect l="l" t="t" r="r" b="b"/>
            <a:pathLst>
              <a:path w="619125" h="253364">
                <a:moveTo>
                  <a:pt x="0" y="252983"/>
                </a:moveTo>
                <a:lnTo>
                  <a:pt x="618744" y="252983"/>
                </a:lnTo>
                <a:lnTo>
                  <a:pt x="618744" y="0"/>
                </a:lnTo>
                <a:lnTo>
                  <a:pt x="0" y="0"/>
                </a:lnTo>
                <a:lnTo>
                  <a:pt x="0" y="25298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104"/>
          <p:cNvSpPr/>
          <p:nvPr/>
        </p:nvSpPr>
        <p:spPr>
          <a:xfrm>
            <a:off x="8503832" y="4694383"/>
            <a:ext cx="641985" cy="262255"/>
          </a:xfrm>
          <a:custGeom>
            <a:avLst/>
            <a:gdLst/>
            <a:ahLst/>
            <a:cxnLst/>
            <a:rect l="l" t="t" r="r" b="b"/>
            <a:pathLst>
              <a:path w="641984" h="262254">
                <a:moveTo>
                  <a:pt x="0" y="262127"/>
                </a:moveTo>
                <a:lnTo>
                  <a:pt x="641603" y="262127"/>
                </a:lnTo>
                <a:lnTo>
                  <a:pt x="641603" y="0"/>
                </a:lnTo>
                <a:lnTo>
                  <a:pt x="0" y="0"/>
                </a:lnTo>
                <a:lnTo>
                  <a:pt x="0" y="262127"/>
                </a:lnTo>
                <a:close/>
              </a:path>
            </a:pathLst>
          </a:custGeom>
          <a:ln w="12192">
            <a:solidFill>
              <a:srgbClr val="4170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105"/>
          <p:cNvSpPr txBox="1"/>
          <p:nvPr/>
        </p:nvSpPr>
        <p:spPr>
          <a:xfrm>
            <a:off x="8734972" y="4712416"/>
            <a:ext cx="1809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FF0000"/>
                </a:solidFill>
                <a:latin typeface="Calibri"/>
                <a:cs typeface="Calibri"/>
              </a:rPr>
              <a:t>60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9" name="object 106"/>
          <p:cNvSpPr/>
          <p:nvPr/>
        </p:nvSpPr>
        <p:spPr>
          <a:xfrm>
            <a:off x="9148677" y="3557287"/>
            <a:ext cx="641985" cy="1146175"/>
          </a:xfrm>
          <a:custGeom>
            <a:avLst/>
            <a:gdLst/>
            <a:ahLst/>
            <a:cxnLst/>
            <a:rect l="l" t="t" r="r" b="b"/>
            <a:pathLst>
              <a:path w="641984" h="1146175">
                <a:moveTo>
                  <a:pt x="0" y="1146047"/>
                </a:moveTo>
                <a:lnTo>
                  <a:pt x="641603" y="1146047"/>
                </a:lnTo>
                <a:lnTo>
                  <a:pt x="641603" y="0"/>
                </a:lnTo>
                <a:lnTo>
                  <a:pt x="0" y="0"/>
                </a:lnTo>
                <a:lnTo>
                  <a:pt x="0" y="1146047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7"/>
          <p:cNvSpPr/>
          <p:nvPr/>
        </p:nvSpPr>
        <p:spPr>
          <a:xfrm>
            <a:off x="9122577" y="3548334"/>
            <a:ext cx="641985" cy="1146175"/>
          </a:xfrm>
          <a:custGeom>
            <a:avLst/>
            <a:gdLst/>
            <a:ahLst/>
            <a:cxnLst/>
            <a:rect l="l" t="t" r="r" b="b"/>
            <a:pathLst>
              <a:path w="641984" h="1146175">
                <a:moveTo>
                  <a:pt x="0" y="1146047"/>
                </a:moveTo>
                <a:lnTo>
                  <a:pt x="641603" y="1146047"/>
                </a:lnTo>
                <a:lnTo>
                  <a:pt x="641603" y="0"/>
                </a:lnTo>
                <a:lnTo>
                  <a:pt x="0" y="0"/>
                </a:lnTo>
                <a:lnTo>
                  <a:pt x="0" y="1146047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8"/>
          <p:cNvSpPr txBox="1"/>
          <p:nvPr/>
        </p:nvSpPr>
        <p:spPr>
          <a:xfrm>
            <a:off x="9234209" y="3964132"/>
            <a:ext cx="42227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latin typeface="Calibri"/>
                <a:cs typeface="Calibri"/>
              </a:rPr>
              <a:t>Last</a:t>
            </a:r>
            <a:r>
              <a:rPr sz="900" spc="-90" dirty="0">
                <a:latin typeface="Calibri"/>
                <a:cs typeface="Calibri"/>
              </a:rPr>
              <a:t> </a:t>
            </a:r>
            <a:r>
              <a:rPr sz="900" spc="-5" dirty="0">
                <a:latin typeface="Calibri"/>
                <a:cs typeface="Calibri"/>
              </a:rPr>
              <a:t>Drill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102" name="object 109"/>
          <p:cNvSpPr/>
          <p:nvPr/>
        </p:nvSpPr>
        <p:spPr>
          <a:xfrm>
            <a:off x="9122577" y="3269443"/>
            <a:ext cx="349250" cy="279400"/>
          </a:xfrm>
          <a:custGeom>
            <a:avLst/>
            <a:gdLst/>
            <a:ahLst/>
            <a:cxnLst/>
            <a:rect l="l" t="t" r="r" b="b"/>
            <a:pathLst>
              <a:path w="349250" h="279400">
                <a:moveTo>
                  <a:pt x="0" y="278891"/>
                </a:moveTo>
                <a:lnTo>
                  <a:pt x="348996" y="278891"/>
                </a:lnTo>
                <a:lnTo>
                  <a:pt x="348996" y="0"/>
                </a:lnTo>
                <a:lnTo>
                  <a:pt x="0" y="0"/>
                </a:lnTo>
                <a:lnTo>
                  <a:pt x="0" y="2788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10"/>
          <p:cNvSpPr/>
          <p:nvPr/>
        </p:nvSpPr>
        <p:spPr>
          <a:xfrm>
            <a:off x="9122577" y="3269443"/>
            <a:ext cx="349250" cy="279400"/>
          </a:xfrm>
          <a:custGeom>
            <a:avLst/>
            <a:gdLst/>
            <a:ahLst/>
            <a:cxnLst/>
            <a:rect l="l" t="t" r="r" b="b"/>
            <a:pathLst>
              <a:path w="349250" h="279400">
                <a:moveTo>
                  <a:pt x="0" y="278891"/>
                </a:moveTo>
                <a:lnTo>
                  <a:pt x="348996" y="278891"/>
                </a:lnTo>
                <a:lnTo>
                  <a:pt x="348996" y="0"/>
                </a:lnTo>
                <a:lnTo>
                  <a:pt x="0" y="0"/>
                </a:lnTo>
                <a:lnTo>
                  <a:pt x="0" y="278891"/>
                </a:lnTo>
                <a:close/>
              </a:path>
            </a:pathLst>
          </a:custGeom>
          <a:ln w="12192">
            <a:solidFill>
              <a:srgbClr val="4170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11"/>
          <p:cNvSpPr txBox="1"/>
          <p:nvPr/>
        </p:nvSpPr>
        <p:spPr>
          <a:xfrm>
            <a:off x="9236115" y="3295732"/>
            <a:ext cx="1238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5" name="object 112"/>
          <p:cNvSpPr/>
          <p:nvPr/>
        </p:nvSpPr>
        <p:spPr>
          <a:xfrm>
            <a:off x="9122577" y="2990550"/>
            <a:ext cx="349250" cy="279400"/>
          </a:xfrm>
          <a:custGeom>
            <a:avLst/>
            <a:gdLst/>
            <a:ahLst/>
            <a:cxnLst/>
            <a:rect l="l" t="t" r="r" b="b"/>
            <a:pathLst>
              <a:path w="349250" h="279400">
                <a:moveTo>
                  <a:pt x="0" y="278891"/>
                </a:moveTo>
                <a:lnTo>
                  <a:pt x="348996" y="278891"/>
                </a:lnTo>
                <a:lnTo>
                  <a:pt x="348996" y="0"/>
                </a:lnTo>
                <a:lnTo>
                  <a:pt x="0" y="0"/>
                </a:lnTo>
                <a:lnTo>
                  <a:pt x="0" y="278891"/>
                </a:lnTo>
                <a:close/>
              </a:path>
            </a:pathLst>
          </a:custGeom>
          <a:ln w="12192">
            <a:solidFill>
              <a:srgbClr val="4170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13"/>
          <p:cNvSpPr txBox="1"/>
          <p:nvPr/>
        </p:nvSpPr>
        <p:spPr>
          <a:xfrm>
            <a:off x="9247926" y="3017475"/>
            <a:ext cx="9969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Calibri"/>
                <a:cs typeface="Calibri"/>
              </a:rPr>
              <a:t>Y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7" name="object 114"/>
          <p:cNvSpPr/>
          <p:nvPr/>
        </p:nvSpPr>
        <p:spPr>
          <a:xfrm>
            <a:off x="9122577" y="4694383"/>
            <a:ext cx="641985" cy="253365"/>
          </a:xfrm>
          <a:custGeom>
            <a:avLst/>
            <a:gdLst/>
            <a:ahLst/>
            <a:cxnLst/>
            <a:rect l="l" t="t" r="r" b="b"/>
            <a:pathLst>
              <a:path w="641984" h="253364">
                <a:moveTo>
                  <a:pt x="0" y="252983"/>
                </a:moveTo>
                <a:lnTo>
                  <a:pt x="641603" y="252983"/>
                </a:lnTo>
                <a:lnTo>
                  <a:pt x="641603" y="0"/>
                </a:lnTo>
                <a:lnTo>
                  <a:pt x="0" y="0"/>
                </a:lnTo>
                <a:lnTo>
                  <a:pt x="0" y="25298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15"/>
          <p:cNvSpPr/>
          <p:nvPr/>
        </p:nvSpPr>
        <p:spPr>
          <a:xfrm>
            <a:off x="9122577" y="4694383"/>
            <a:ext cx="641985" cy="262255"/>
          </a:xfrm>
          <a:custGeom>
            <a:avLst/>
            <a:gdLst/>
            <a:ahLst/>
            <a:cxnLst/>
            <a:rect l="l" t="t" r="r" b="b"/>
            <a:pathLst>
              <a:path w="641984" h="262254">
                <a:moveTo>
                  <a:pt x="0" y="262127"/>
                </a:moveTo>
                <a:lnTo>
                  <a:pt x="641603" y="262127"/>
                </a:lnTo>
                <a:lnTo>
                  <a:pt x="641603" y="0"/>
                </a:lnTo>
                <a:lnTo>
                  <a:pt x="0" y="0"/>
                </a:lnTo>
                <a:lnTo>
                  <a:pt x="0" y="262127"/>
                </a:lnTo>
                <a:close/>
              </a:path>
            </a:pathLst>
          </a:custGeom>
          <a:ln w="12192">
            <a:solidFill>
              <a:srgbClr val="4170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16"/>
          <p:cNvSpPr txBox="1"/>
          <p:nvPr/>
        </p:nvSpPr>
        <p:spPr>
          <a:xfrm>
            <a:off x="9354605" y="4712416"/>
            <a:ext cx="1809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FF0000"/>
                </a:solidFill>
                <a:latin typeface="Calibri"/>
                <a:cs typeface="Calibri"/>
              </a:rPr>
              <a:t>30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10" name="object 117"/>
          <p:cNvSpPr/>
          <p:nvPr/>
        </p:nvSpPr>
        <p:spPr>
          <a:xfrm>
            <a:off x="9764180" y="2931115"/>
            <a:ext cx="753110" cy="1583690"/>
          </a:xfrm>
          <a:custGeom>
            <a:avLst/>
            <a:gdLst/>
            <a:ahLst/>
            <a:cxnLst/>
            <a:rect l="l" t="t" r="r" b="b"/>
            <a:pathLst>
              <a:path w="753109" h="1583689">
                <a:moveTo>
                  <a:pt x="0" y="1583436"/>
                </a:moveTo>
                <a:lnTo>
                  <a:pt x="752855" y="1583436"/>
                </a:lnTo>
                <a:lnTo>
                  <a:pt x="752855" y="0"/>
                </a:lnTo>
                <a:lnTo>
                  <a:pt x="0" y="0"/>
                </a:lnTo>
                <a:lnTo>
                  <a:pt x="0" y="158343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8"/>
          <p:cNvSpPr/>
          <p:nvPr/>
        </p:nvSpPr>
        <p:spPr>
          <a:xfrm>
            <a:off x="9764180" y="2931115"/>
            <a:ext cx="753110" cy="1583690"/>
          </a:xfrm>
          <a:custGeom>
            <a:avLst/>
            <a:gdLst/>
            <a:ahLst/>
            <a:cxnLst/>
            <a:rect l="l" t="t" r="r" b="b"/>
            <a:pathLst>
              <a:path w="753109" h="1583689">
                <a:moveTo>
                  <a:pt x="0" y="1583436"/>
                </a:moveTo>
                <a:lnTo>
                  <a:pt x="752855" y="1583436"/>
                </a:lnTo>
                <a:lnTo>
                  <a:pt x="752855" y="0"/>
                </a:lnTo>
                <a:lnTo>
                  <a:pt x="0" y="0"/>
                </a:lnTo>
                <a:lnTo>
                  <a:pt x="0" y="1583436"/>
                </a:lnTo>
                <a:close/>
              </a:path>
            </a:pathLst>
          </a:custGeom>
          <a:ln w="12192">
            <a:solidFill>
              <a:srgbClr val="4170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9"/>
          <p:cNvSpPr txBox="1"/>
          <p:nvPr/>
        </p:nvSpPr>
        <p:spPr>
          <a:xfrm>
            <a:off x="9965730" y="3558495"/>
            <a:ext cx="3536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ETS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13" name="object 120"/>
          <p:cNvSpPr/>
          <p:nvPr/>
        </p:nvSpPr>
        <p:spPr>
          <a:xfrm>
            <a:off x="1949109" y="3304494"/>
            <a:ext cx="169163" cy="1752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21"/>
          <p:cNvSpPr/>
          <p:nvPr/>
        </p:nvSpPr>
        <p:spPr>
          <a:xfrm>
            <a:off x="3218601" y="3304494"/>
            <a:ext cx="169163" cy="1752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22"/>
          <p:cNvSpPr/>
          <p:nvPr/>
        </p:nvSpPr>
        <p:spPr>
          <a:xfrm>
            <a:off x="2595284" y="3304494"/>
            <a:ext cx="169164" cy="1752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23"/>
          <p:cNvSpPr/>
          <p:nvPr/>
        </p:nvSpPr>
        <p:spPr>
          <a:xfrm>
            <a:off x="3832772" y="3301447"/>
            <a:ext cx="169163" cy="1752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24"/>
          <p:cNvSpPr/>
          <p:nvPr/>
        </p:nvSpPr>
        <p:spPr>
          <a:xfrm>
            <a:off x="4454564" y="3301447"/>
            <a:ext cx="170687" cy="17526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25"/>
          <p:cNvSpPr/>
          <p:nvPr/>
        </p:nvSpPr>
        <p:spPr>
          <a:xfrm>
            <a:off x="5106837" y="3299922"/>
            <a:ext cx="170687" cy="17526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26"/>
          <p:cNvSpPr/>
          <p:nvPr/>
        </p:nvSpPr>
        <p:spPr>
          <a:xfrm>
            <a:off x="5746916" y="3306019"/>
            <a:ext cx="169164" cy="17678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7"/>
          <p:cNvSpPr/>
          <p:nvPr/>
        </p:nvSpPr>
        <p:spPr>
          <a:xfrm>
            <a:off x="6376328" y="3299922"/>
            <a:ext cx="170688" cy="17526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8"/>
          <p:cNvSpPr/>
          <p:nvPr/>
        </p:nvSpPr>
        <p:spPr>
          <a:xfrm>
            <a:off x="7013360" y="3306019"/>
            <a:ext cx="169163" cy="17678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9"/>
          <p:cNvSpPr/>
          <p:nvPr/>
        </p:nvSpPr>
        <p:spPr>
          <a:xfrm>
            <a:off x="7644296" y="3295350"/>
            <a:ext cx="169164" cy="1752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30"/>
          <p:cNvSpPr/>
          <p:nvPr/>
        </p:nvSpPr>
        <p:spPr>
          <a:xfrm>
            <a:off x="8273708" y="3295350"/>
            <a:ext cx="170688" cy="17526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31"/>
          <p:cNvSpPr/>
          <p:nvPr/>
        </p:nvSpPr>
        <p:spPr>
          <a:xfrm>
            <a:off x="8903120" y="3312115"/>
            <a:ext cx="169164" cy="17526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32"/>
          <p:cNvSpPr/>
          <p:nvPr/>
        </p:nvSpPr>
        <p:spPr>
          <a:xfrm>
            <a:off x="9532532" y="3316687"/>
            <a:ext cx="170688" cy="176784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33"/>
          <p:cNvSpPr/>
          <p:nvPr/>
        </p:nvSpPr>
        <p:spPr>
          <a:xfrm>
            <a:off x="1525437" y="4947366"/>
            <a:ext cx="8239125" cy="346075"/>
          </a:xfrm>
          <a:custGeom>
            <a:avLst/>
            <a:gdLst/>
            <a:ahLst/>
            <a:cxnLst/>
            <a:rect l="l" t="t" r="r" b="b"/>
            <a:pathLst>
              <a:path w="8239125" h="346075">
                <a:moveTo>
                  <a:pt x="0" y="345947"/>
                </a:moveTo>
                <a:lnTo>
                  <a:pt x="8238744" y="345947"/>
                </a:lnTo>
                <a:lnTo>
                  <a:pt x="8238744" y="0"/>
                </a:lnTo>
                <a:lnTo>
                  <a:pt x="0" y="0"/>
                </a:lnTo>
                <a:lnTo>
                  <a:pt x="0" y="34594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34"/>
          <p:cNvSpPr/>
          <p:nvPr/>
        </p:nvSpPr>
        <p:spPr>
          <a:xfrm>
            <a:off x="1525437" y="4947366"/>
            <a:ext cx="8239125" cy="346075"/>
          </a:xfrm>
          <a:custGeom>
            <a:avLst/>
            <a:gdLst/>
            <a:ahLst/>
            <a:cxnLst/>
            <a:rect l="l" t="t" r="r" b="b"/>
            <a:pathLst>
              <a:path w="8239125" h="346075">
                <a:moveTo>
                  <a:pt x="0" y="345947"/>
                </a:moveTo>
                <a:lnTo>
                  <a:pt x="8238744" y="345947"/>
                </a:lnTo>
                <a:lnTo>
                  <a:pt x="8238744" y="0"/>
                </a:lnTo>
                <a:lnTo>
                  <a:pt x="0" y="0"/>
                </a:lnTo>
                <a:lnTo>
                  <a:pt x="0" y="345947"/>
                </a:lnTo>
                <a:close/>
              </a:path>
            </a:pathLst>
          </a:custGeom>
          <a:ln w="12191">
            <a:solidFill>
              <a:srgbClr val="4170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35"/>
          <p:cNvSpPr txBox="1"/>
          <p:nvPr/>
        </p:nvSpPr>
        <p:spPr>
          <a:xfrm>
            <a:off x="2234318" y="4948637"/>
            <a:ext cx="44386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Calibri"/>
                <a:cs typeface="Calibri"/>
              </a:rPr>
              <a:t>Oct</a:t>
            </a:r>
            <a:r>
              <a:rPr sz="1000" spc="-5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Drill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29" name="object 136"/>
          <p:cNvSpPr txBox="1"/>
          <p:nvPr/>
        </p:nvSpPr>
        <p:spPr>
          <a:xfrm>
            <a:off x="3050771" y="4948637"/>
            <a:ext cx="23177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Calibri"/>
                <a:cs typeface="Calibri"/>
              </a:rPr>
              <a:t>Nov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30" name="object 137"/>
          <p:cNvSpPr txBox="1"/>
          <p:nvPr/>
        </p:nvSpPr>
        <p:spPr>
          <a:xfrm>
            <a:off x="3713209" y="4948637"/>
            <a:ext cx="21907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latin typeface="Calibri"/>
                <a:cs typeface="Calibri"/>
              </a:rPr>
              <a:t>D</a:t>
            </a:r>
            <a:r>
              <a:rPr sz="1000" spc="-15" dirty="0">
                <a:latin typeface="Calibri"/>
                <a:cs typeface="Calibri"/>
              </a:rPr>
              <a:t>e</a:t>
            </a:r>
            <a:r>
              <a:rPr sz="1000" spc="-5" dirty="0">
                <a:latin typeface="Calibri"/>
                <a:cs typeface="Calibri"/>
              </a:rPr>
              <a:t>c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31" name="object 138"/>
          <p:cNvSpPr txBox="1"/>
          <p:nvPr/>
        </p:nvSpPr>
        <p:spPr>
          <a:xfrm>
            <a:off x="4393923" y="4948637"/>
            <a:ext cx="19240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5" dirty="0">
                <a:latin typeface="Calibri"/>
                <a:cs typeface="Calibri"/>
              </a:rPr>
              <a:t>J</a:t>
            </a:r>
            <a:r>
              <a:rPr sz="1000" spc="-5" dirty="0">
                <a:latin typeface="Calibri"/>
                <a:cs typeface="Calibri"/>
              </a:rPr>
              <a:t>an</a:t>
            </a:r>
            <a:endParaRPr sz="1000" dirty="0">
              <a:latin typeface="Calibri"/>
              <a:cs typeface="Calibri"/>
            </a:endParaRPr>
          </a:p>
        </p:txBody>
      </p:sp>
      <p:sp>
        <p:nvSpPr>
          <p:cNvPr id="132" name="object 139"/>
          <p:cNvSpPr txBox="1"/>
          <p:nvPr/>
        </p:nvSpPr>
        <p:spPr>
          <a:xfrm>
            <a:off x="5075764" y="4948637"/>
            <a:ext cx="21272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latin typeface="Calibri"/>
                <a:cs typeface="Calibri"/>
              </a:rPr>
              <a:t>Feb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33" name="object 140"/>
          <p:cNvSpPr txBox="1"/>
          <p:nvPr/>
        </p:nvSpPr>
        <p:spPr>
          <a:xfrm>
            <a:off x="5779133" y="4948637"/>
            <a:ext cx="243204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Calibri"/>
                <a:cs typeface="Calibri"/>
              </a:rPr>
              <a:t>M</a:t>
            </a:r>
            <a:r>
              <a:rPr sz="1000" spc="30" dirty="0">
                <a:latin typeface="Calibri"/>
                <a:cs typeface="Calibri"/>
              </a:rPr>
              <a:t>a</a:t>
            </a:r>
            <a:r>
              <a:rPr sz="1000" spc="-5" dirty="0">
                <a:latin typeface="Calibri"/>
                <a:cs typeface="Calibri"/>
              </a:rPr>
              <a:t>r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34" name="object 141"/>
          <p:cNvSpPr txBox="1"/>
          <p:nvPr/>
        </p:nvSpPr>
        <p:spPr>
          <a:xfrm>
            <a:off x="6452656" y="4948637"/>
            <a:ext cx="21018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Calibri"/>
                <a:cs typeface="Calibri"/>
              </a:rPr>
              <a:t>Apr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35" name="object 142"/>
          <p:cNvSpPr txBox="1"/>
          <p:nvPr/>
        </p:nvSpPr>
        <p:spPr>
          <a:xfrm>
            <a:off x="7093482" y="4948637"/>
            <a:ext cx="25209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Calibri"/>
                <a:cs typeface="Calibri"/>
              </a:rPr>
              <a:t>May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36" name="object 143"/>
          <p:cNvSpPr txBox="1"/>
          <p:nvPr/>
        </p:nvSpPr>
        <p:spPr>
          <a:xfrm>
            <a:off x="7804953" y="4948637"/>
            <a:ext cx="19875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5" dirty="0">
                <a:latin typeface="Calibri"/>
                <a:cs typeface="Calibri"/>
              </a:rPr>
              <a:t>J</a:t>
            </a:r>
            <a:r>
              <a:rPr sz="1000" spc="-5" dirty="0">
                <a:latin typeface="Calibri"/>
                <a:cs typeface="Calibri"/>
              </a:rPr>
              <a:t>un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37" name="object 144"/>
          <p:cNvSpPr txBox="1"/>
          <p:nvPr/>
        </p:nvSpPr>
        <p:spPr>
          <a:xfrm>
            <a:off x="8435263" y="4948637"/>
            <a:ext cx="16129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5" dirty="0">
                <a:latin typeface="Calibri"/>
                <a:cs typeface="Calibri"/>
              </a:rPr>
              <a:t>J</a:t>
            </a:r>
            <a:r>
              <a:rPr sz="1000" spc="-5" dirty="0">
                <a:latin typeface="Calibri"/>
                <a:cs typeface="Calibri"/>
              </a:rPr>
              <a:t>ul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38" name="object 145"/>
          <p:cNvSpPr txBox="1"/>
          <p:nvPr/>
        </p:nvSpPr>
        <p:spPr>
          <a:xfrm>
            <a:off x="9143303" y="4948637"/>
            <a:ext cx="22542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Calibri"/>
                <a:cs typeface="Calibri"/>
              </a:rPr>
              <a:t>Aug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39" name="object 146"/>
          <p:cNvSpPr txBox="1"/>
          <p:nvPr/>
        </p:nvSpPr>
        <p:spPr>
          <a:xfrm>
            <a:off x="1604176" y="4948637"/>
            <a:ext cx="25400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715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Calibri"/>
                <a:cs typeface="Calibri"/>
              </a:rPr>
              <a:t>1</a:t>
            </a:r>
            <a:r>
              <a:rPr sz="1000" spc="-9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Jul  </a:t>
            </a:r>
            <a:r>
              <a:rPr sz="1000" spc="-10" dirty="0">
                <a:latin typeface="Calibri"/>
                <a:cs typeface="Calibri"/>
              </a:rPr>
              <a:t>Sep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40" name="object 45"/>
          <p:cNvSpPr txBox="1"/>
          <p:nvPr/>
        </p:nvSpPr>
        <p:spPr>
          <a:xfrm>
            <a:off x="3534058" y="3920318"/>
            <a:ext cx="471298" cy="30264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900" dirty="0" smtClean="0">
                <a:solidFill>
                  <a:schemeClr val="bg1"/>
                </a:solidFill>
                <a:latin typeface="Calibri"/>
                <a:cs typeface="Calibri"/>
              </a:rPr>
              <a:t>RRNCO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900" dirty="0" smtClean="0">
                <a:solidFill>
                  <a:schemeClr val="bg1"/>
                </a:solidFill>
                <a:latin typeface="Calibri"/>
                <a:cs typeface="Calibri"/>
              </a:rPr>
              <a:t>&amp; UCC</a:t>
            </a:r>
            <a:endParaRPr sz="9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141" name="object 45"/>
          <p:cNvSpPr txBox="1"/>
          <p:nvPr/>
        </p:nvSpPr>
        <p:spPr>
          <a:xfrm>
            <a:off x="1647292" y="3926601"/>
            <a:ext cx="471298" cy="30264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900" dirty="0" smtClean="0">
                <a:solidFill>
                  <a:schemeClr val="bg1"/>
                </a:solidFill>
                <a:latin typeface="Calibri"/>
                <a:cs typeface="Calibri"/>
              </a:rPr>
              <a:t>RRNCO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900" dirty="0" smtClean="0">
                <a:solidFill>
                  <a:schemeClr val="bg1"/>
                </a:solidFill>
                <a:latin typeface="Calibri"/>
                <a:cs typeface="Calibri"/>
              </a:rPr>
              <a:t>&amp; UCC</a:t>
            </a:r>
            <a:endParaRPr sz="9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142" name="object 45"/>
          <p:cNvSpPr txBox="1"/>
          <p:nvPr/>
        </p:nvSpPr>
        <p:spPr>
          <a:xfrm>
            <a:off x="2269148" y="3927870"/>
            <a:ext cx="471298" cy="30264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900" dirty="0" smtClean="0">
                <a:solidFill>
                  <a:schemeClr val="bg1"/>
                </a:solidFill>
                <a:latin typeface="Calibri"/>
                <a:cs typeface="Calibri"/>
              </a:rPr>
              <a:t>RRNCO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900" dirty="0" smtClean="0">
                <a:solidFill>
                  <a:schemeClr val="bg1"/>
                </a:solidFill>
                <a:latin typeface="Calibri"/>
                <a:cs typeface="Calibri"/>
              </a:rPr>
              <a:t>&amp; UCC</a:t>
            </a:r>
            <a:endParaRPr sz="9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143" name="object 45"/>
          <p:cNvSpPr txBox="1"/>
          <p:nvPr/>
        </p:nvSpPr>
        <p:spPr>
          <a:xfrm>
            <a:off x="2930817" y="3923365"/>
            <a:ext cx="471298" cy="30264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900" dirty="0" smtClean="0">
                <a:solidFill>
                  <a:schemeClr val="bg1"/>
                </a:solidFill>
                <a:latin typeface="Calibri"/>
                <a:cs typeface="Calibri"/>
              </a:rPr>
              <a:t>RRNCO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900" dirty="0" smtClean="0">
                <a:solidFill>
                  <a:schemeClr val="bg1"/>
                </a:solidFill>
                <a:latin typeface="Calibri"/>
                <a:cs typeface="Calibri"/>
              </a:rPr>
              <a:t>&amp; UCC</a:t>
            </a:r>
            <a:endParaRPr sz="9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144" name="object 45"/>
          <p:cNvSpPr txBox="1"/>
          <p:nvPr/>
        </p:nvSpPr>
        <p:spPr>
          <a:xfrm>
            <a:off x="5446244" y="3927870"/>
            <a:ext cx="471298" cy="30264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900" dirty="0" smtClean="0">
                <a:solidFill>
                  <a:schemeClr val="bg1"/>
                </a:solidFill>
                <a:latin typeface="Calibri"/>
                <a:cs typeface="Calibri"/>
              </a:rPr>
              <a:t>RRNCO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900" dirty="0" smtClean="0">
                <a:solidFill>
                  <a:schemeClr val="bg1"/>
                </a:solidFill>
                <a:latin typeface="Calibri"/>
                <a:cs typeface="Calibri"/>
              </a:rPr>
              <a:t>&amp; UCC</a:t>
            </a:r>
            <a:endParaRPr sz="9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145" name="object 45"/>
          <p:cNvSpPr txBox="1"/>
          <p:nvPr/>
        </p:nvSpPr>
        <p:spPr>
          <a:xfrm>
            <a:off x="6700686" y="3927872"/>
            <a:ext cx="471298" cy="30264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900" dirty="0" smtClean="0">
                <a:solidFill>
                  <a:schemeClr val="bg1"/>
                </a:solidFill>
                <a:latin typeface="Calibri"/>
                <a:cs typeface="Calibri"/>
              </a:rPr>
              <a:t>RRNCO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900" dirty="0" smtClean="0">
                <a:solidFill>
                  <a:schemeClr val="bg1"/>
                </a:solidFill>
                <a:latin typeface="Calibri"/>
                <a:cs typeface="Calibri"/>
              </a:rPr>
              <a:t>&amp; UCC</a:t>
            </a:r>
            <a:endParaRPr sz="9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146" name="object 45"/>
          <p:cNvSpPr txBox="1"/>
          <p:nvPr/>
        </p:nvSpPr>
        <p:spPr>
          <a:xfrm>
            <a:off x="7342453" y="3927870"/>
            <a:ext cx="471298" cy="30264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900" dirty="0" smtClean="0">
                <a:solidFill>
                  <a:schemeClr val="bg1"/>
                </a:solidFill>
                <a:latin typeface="Calibri"/>
                <a:cs typeface="Calibri"/>
              </a:rPr>
              <a:t>RRNCO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900" dirty="0" smtClean="0">
                <a:solidFill>
                  <a:schemeClr val="bg1"/>
                </a:solidFill>
                <a:latin typeface="Calibri"/>
                <a:cs typeface="Calibri"/>
              </a:rPr>
              <a:t>&amp; UCC</a:t>
            </a:r>
            <a:endParaRPr sz="9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147" name="object 148"/>
          <p:cNvSpPr txBox="1"/>
          <p:nvPr/>
        </p:nvSpPr>
        <p:spPr>
          <a:xfrm>
            <a:off x="-625685" y="5277203"/>
            <a:ext cx="6607735" cy="12312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FF0000"/>
                </a:solidFill>
                <a:latin typeface="Calibri"/>
                <a:cs typeface="Calibri"/>
              </a:rPr>
              <a:t>450, 365, 270, 180, 120, 90, 60, 30 </a:t>
            </a:r>
            <a:r>
              <a:rPr sz="1200" spc="-5" dirty="0">
                <a:solidFill>
                  <a:srgbClr val="FF0000"/>
                </a:solidFill>
                <a:latin typeface="Calibri"/>
                <a:cs typeface="Calibri"/>
              </a:rPr>
              <a:t>are ETS </a:t>
            </a:r>
            <a:r>
              <a:rPr sz="1200" dirty="0">
                <a:solidFill>
                  <a:srgbClr val="FF0000"/>
                </a:solidFill>
                <a:latin typeface="Calibri"/>
                <a:cs typeface="Calibri"/>
              </a:rPr>
              <a:t>Window </a:t>
            </a:r>
            <a:r>
              <a:rPr sz="1200" spc="-10" dirty="0">
                <a:solidFill>
                  <a:srgbClr val="FF0000"/>
                </a:solidFill>
                <a:latin typeface="Calibri"/>
                <a:cs typeface="Calibri"/>
              </a:rPr>
              <a:t>“work buckets” </a:t>
            </a:r>
            <a:r>
              <a:rPr sz="1200" spc="-5" dirty="0">
                <a:solidFill>
                  <a:srgbClr val="FF0000"/>
                </a:solidFill>
                <a:latin typeface="Calibri"/>
                <a:cs typeface="Calibri"/>
              </a:rPr>
              <a:t>within</a:t>
            </a:r>
            <a:r>
              <a:rPr sz="1200" spc="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0000"/>
                </a:solidFill>
                <a:latin typeface="Calibri"/>
                <a:cs typeface="Calibri"/>
              </a:rPr>
              <a:t>RMS.</a:t>
            </a:r>
            <a:endParaRPr sz="1200" dirty="0">
              <a:latin typeface="Calibri"/>
              <a:cs typeface="Calibri"/>
            </a:endParaRPr>
          </a:p>
          <a:p>
            <a:pPr marL="14604" algn="ctr">
              <a:lnSpc>
                <a:spcPct val="100000"/>
              </a:lnSpc>
              <a:spcBef>
                <a:spcPts val="880"/>
              </a:spcBef>
            </a:pPr>
            <a:r>
              <a:rPr sz="1200" b="1" spc="-5" dirty="0">
                <a:solidFill>
                  <a:srgbClr val="7E7E7E"/>
                </a:solidFill>
                <a:latin typeface="Calibri"/>
                <a:cs typeface="Calibri"/>
              </a:rPr>
              <a:t>SOP/Guidance </a:t>
            </a:r>
            <a:r>
              <a:rPr sz="1200" b="1" dirty="0">
                <a:solidFill>
                  <a:srgbClr val="7E7E7E"/>
                </a:solidFill>
                <a:latin typeface="Calibri"/>
                <a:cs typeface="Calibri"/>
              </a:rPr>
              <a:t>should </a:t>
            </a:r>
            <a:r>
              <a:rPr sz="1200" b="1" spc="-15" dirty="0">
                <a:solidFill>
                  <a:srgbClr val="7E7E7E"/>
                </a:solidFill>
                <a:latin typeface="Calibri"/>
                <a:cs typeface="Calibri"/>
              </a:rPr>
              <a:t>state </a:t>
            </a:r>
            <a:r>
              <a:rPr sz="1200" b="1" spc="-5" dirty="0">
                <a:solidFill>
                  <a:srgbClr val="7E7E7E"/>
                </a:solidFill>
                <a:latin typeface="Calibri"/>
                <a:cs typeface="Calibri"/>
              </a:rPr>
              <a:t>when </a:t>
            </a:r>
            <a:r>
              <a:rPr sz="1200" b="1" dirty="0">
                <a:solidFill>
                  <a:srgbClr val="7E7E7E"/>
                </a:solidFill>
                <a:latin typeface="Calibri"/>
                <a:cs typeface="Calibri"/>
              </a:rPr>
              <a:t>ETS Counseling is </a:t>
            </a:r>
            <a:r>
              <a:rPr sz="1200" b="1" spc="-5" dirty="0">
                <a:solidFill>
                  <a:srgbClr val="7E7E7E"/>
                </a:solidFill>
                <a:latin typeface="Calibri"/>
                <a:cs typeface="Calibri"/>
              </a:rPr>
              <a:t>conducted and </a:t>
            </a:r>
            <a:r>
              <a:rPr sz="1200" b="1" spc="-15" dirty="0">
                <a:solidFill>
                  <a:srgbClr val="7E7E7E"/>
                </a:solidFill>
                <a:latin typeface="Calibri"/>
                <a:cs typeface="Calibri"/>
              </a:rPr>
              <a:t>DA </a:t>
            </a:r>
            <a:r>
              <a:rPr sz="1200" b="1" dirty="0">
                <a:solidFill>
                  <a:srgbClr val="7E7E7E"/>
                </a:solidFill>
                <a:latin typeface="Calibri"/>
                <a:cs typeface="Calibri"/>
              </a:rPr>
              <a:t>4856</a:t>
            </a:r>
            <a:r>
              <a:rPr sz="1200" b="1" spc="30" dirty="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7E7E7E"/>
                </a:solidFill>
                <a:latin typeface="Calibri"/>
                <a:cs typeface="Calibri"/>
              </a:rPr>
              <a:t>is</a:t>
            </a:r>
            <a:endParaRPr sz="1200" dirty="0">
              <a:latin typeface="Calibri"/>
              <a:cs typeface="Calibri"/>
            </a:endParaRPr>
          </a:p>
          <a:p>
            <a:pPr marL="14604" algn="ctr">
              <a:lnSpc>
                <a:spcPct val="100000"/>
              </a:lnSpc>
            </a:pPr>
            <a:r>
              <a:rPr sz="1200" b="1" dirty="0">
                <a:solidFill>
                  <a:srgbClr val="7E7E7E"/>
                </a:solidFill>
                <a:latin typeface="Calibri"/>
                <a:cs typeface="Calibri"/>
              </a:rPr>
              <a:t>loaded </a:t>
            </a:r>
            <a:r>
              <a:rPr sz="1200" b="1" spc="-5" dirty="0">
                <a:solidFill>
                  <a:srgbClr val="7E7E7E"/>
                </a:solidFill>
                <a:latin typeface="Calibri"/>
                <a:cs typeface="Calibri"/>
              </a:rPr>
              <a:t>into RMS. </a:t>
            </a:r>
            <a:r>
              <a:rPr sz="1200" b="1" dirty="0">
                <a:solidFill>
                  <a:srgbClr val="7E7E7E"/>
                </a:solidFill>
                <a:latin typeface="Calibri"/>
                <a:cs typeface="Calibri"/>
              </a:rPr>
              <a:t>The </a:t>
            </a:r>
            <a:r>
              <a:rPr sz="1200" b="1" spc="-10" dirty="0">
                <a:solidFill>
                  <a:srgbClr val="7E7E7E"/>
                </a:solidFill>
                <a:latin typeface="Calibri"/>
                <a:cs typeface="Calibri"/>
              </a:rPr>
              <a:t>example </a:t>
            </a:r>
            <a:r>
              <a:rPr sz="1200" b="1" spc="-5" dirty="0">
                <a:solidFill>
                  <a:srgbClr val="7E7E7E"/>
                </a:solidFill>
                <a:latin typeface="Calibri"/>
                <a:cs typeface="Calibri"/>
              </a:rPr>
              <a:t>above sets </a:t>
            </a:r>
            <a:r>
              <a:rPr sz="1200" b="1" dirty="0">
                <a:solidFill>
                  <a:srgbClr val="7E7E7E"/>
                </a:solidFill>
                <a:latin typeface="Calibri"/>
                <a:cs typeface="Calibri"/>
              </a:rPr>
              <a:t>“270” </a:t>
            </a:r>
            <a:r>
              <a:rPr sz="1200" b="1" spc="-5" dirty="0">
                <a:solidFill>
                  <a:srgbClr val="7E7E7E"/>
                </a:solidFill>
                <a:latin typeface="Calibri"/>
                <a:cs typeface="Calibri"/>
              </a:rPr>
              <a:t>as that</a:t>
            </a:r>
            <a:r>
              <a:rPr sz="1200" b="1" spc="30" dirty="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200" b="1" spc="-10" dirty="0">
                <a:solidFill>
                  <a:srgbClr val="7E7E7E"/>
                </a:solidFill>
                <a:latin typeface="Calibri"/>
                <a:cs typeface="Calibri"/>
              </a:rPr>
              <a:t>date.</a:t>
            </a:r>
            <a:endParaRPr sz="12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10"/>
              </a:spcBef>
            </a:pPr>
            <a:endParaRPr sz="1150" dirty="0">
              <a:latin typeface="Calibri"/>
              <a:cs typeface="Calibri"/>
            </a:endParaRPr>
          </a:p>
          <a:p>
            <a:pPr marL="1311275" algn="ctr">
              <a:lnSpc>
                <a:spcPct val="100000"/>
              </a:lnSpc>
            </a:pPr>
            <a:r>
              <a:rPr sz="1200" b="1" dirty="0">
                <a:latin typeface="Calibri"/>
                <a:cs typeface="Calibri"/>
              </a:rPr>
              <a:t>NGR 601-1, </a:t>
            </a:r>
            <a:r>
              <a:rPr sz="1200" b="1" spc="-5" dirty="0">
                <a:latin typeface="Calibri"/>
                <a:cs typeface="Calibri"/>
              </a:rPr>
              <a:t>Chapter </a:t>
            </a:r>
            <a:r>
              <a:rPr sz="1200" b="1" dirty="0">
                <a:latin typeface="Calibri"/>
                <a:cs typeface="Calibri"/>
              </a:rPr>
              <a:t>6, </a:t>
            </a:r>
            <a:r>
              <a:rPr sz="1200" b="1" spc="-10" dirty="0">
                <a:latin typeface="Calibri"/>
                <a:cs typeface="Calibri"/>
              </a:rPr>
              <a:t>Paragraph </a:t>
            </a:r>
            <a:r>
              <a:rPr sz="1200" b="1" dirty="0">
                <a:latin typeface="Calibri"/>
                <a:cs typeface="Calibri"/>
              </a:rPr>
              <a:t>6-14 </a:t>
            </a:r>
            <a:r>
              <a:rPr sz="1200" b="1" spc="-5" dirty="0">
                <a:latin typeface="Calibri"/>
                <a:cs typeface="Calibri"/>
              </a:rPr>
              <a:t>……Commanders, </a:t>
            </a:r>
            <a:r>
              <a:rPr sz="1200" b="1" dirty="0">
                <a:latin typeface="Calibri"/>
                <a:cs typeface="Calibri"/>
              </a:rPr>
              <a:t>1SGs, </a:t>
            </a:r>
            <a:r>
              <a:rPr sz="1200" b="1" spc="-5" dirty="0">
                <a:latin typeface="Calibri"/>
                <a:cs typeface="Calibri"/>
              </a:rPr>
              <a:t>FLLs and RRNCOs</a:t>
            </a:r>
            <a:r>
              <a:rPr sz="1200" b="1" spc="-1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will</a:t>
            </a:r>
            <a:endParaRPr sz="1200" dirty="0">
              <a:latin typeface="Calibri"/>
              <a:cs typeface="Calibri"/>
            </a:endParaRPr>
          </a:p>
          <a:p>
            <a:pPr marL="1311275" algn="ctr">
              <a:lnSpc>
                <a:spcPct val="100000"/>
              </a:lnSpc>
            </a:pPr>
            <a:r>
              <a:rPr sz="1200" b="1" spc="-5" dirty="0">
                <a:latin typeface="Calibri"/>
                <a:cs typeface="Calibri"/>
              </a:rPr>
              <a:t>ensure all ARNG Soldiers, </a:t>
            </a:r>
            <a:r>
              <a:rPr sz="1200" b="1" dirty="0">
                <a:latin typeface="Calibri"/>
                <a:cs typeface="Calibri"/>
              </a:rPr>
              <a:t>including ING </a:t>
            </a:r>
            <a:r>
              <a:rPr sz="1200" b="1" spc="-5" dirty="0">
                <a:latin typeface="Calibri"/>
                <a:cs typeface="Calibri"/>
              </a:rPr>
              <a:t>members are interviewed and</a:t>
            </a:r>
            <a:r>
              <a:rPr sz="1200" b="1" spc="1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counseled.</a:t>
            </a:r>
            <a:endParaRPr sz="12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14950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1117743"/>
              </p:ext>
            </p:extLst>
          </p:nvPr>
        </p:nvGraphicFramePr>
        <p:xfrm>
          <a:off x="2868825" y="1631007"/>
          <a:ext cx="6887915" cy="30897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839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8398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8398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8398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8398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98398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983988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356808">
                <a:tc>
                  <a:txBody>
                    <a:bodyPr/>
                    <a:lstStyle/>
                    <a:p>
                      <a:pPr marL="31432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Sun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26225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Mon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32194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000" b="1" spc="-3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Tue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26860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000" b="1" spc="-3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Wed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31178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Thu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Fri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0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Sat</a:t>
                      </a:r>
                      <a:endParaRPr sz="2000" dirty="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879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3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200" dirty="0" smtClean="0">
                          <a:latin typeface="Calibri"/>
                          <a:cs typeface="Calibri"/>
                        </a:rPr>
                        <a:t>4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87981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7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8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120014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200" b="1" dirty="0">
                          <a:solidFill>
                            <a:srgbClr val="943735"/>
                          </a:solidFill>
                          <a:latin typeface="Calibri"/>
                          <a:cs typeface="Calibri"/>
                        </a:rPr>
                        <a:t>9 – </a:t>
                      </a:r>
                      <a:r>
                        <a:rPr sz="1200" b="1" spc="-5" dirty="0">
                          <a:solidFill>
                            <a:srgbClr val="943735"/>
                          </a:solidFill>
                          <a:latin typeface="Calibri"/>
                          <a:cs typeface="Calibri"/>
                        </a:rPr>
                        <a:t>PRE</a:t>
                      </a:r>
                      <a:r>
                        <a:rPr sz="1200" b="1" spc="-80" dirty="0">
                          <a:solidFill>
                            <a:srgbClr val="943735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943735"/>
                          </a:solidFill>
                          <a:latin typeface="Calibri"/>
                          <a:cs typeface="Calibri"/>
                        </a:rPr>
                        <a:t>IADT  TRNG</a:t>
                      </a:r>
                      <a:r>
                        <a:rPr sz="1200" b="1" spc="-25" dirty="0">
                          <a:solidFill>
                            <a:srgbClr val="943735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15" dirty="0">
                          <a:solidFill>
                            <a:srgbClr val="943735"/>
                          </a:solidFill>
                          <a:latin typeface="Calibri"/>
                          <a:cs typeface="Calibri"/>
                        </a:rPr>
                        <a:t>MTG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10</a:t>
                      </a: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11</a:t>
                      </a: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76383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12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13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14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15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16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17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2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18 –</a:t>
                      </a:r>
                      <a:r>
                        <a:rPr sz="1200" b="1" spc="-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DRILL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MUTA</a:t>
                      </a:r>
                      <a:r>
                        <a:rPr sz="1200" b="1" spc="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4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12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Home</a:t>
                      </a:r>
                      <a:r>
                        <a:rPr sz="1200" b="1" spc="-1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Stat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76383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19 –</a:t>
                      </a:r>
                      <a:r>
                        <a:rPr sz="1200" b="1" spc="-1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DRILL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200" b="1" spc="-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MUTA</a:t>
                      </a:r>
                      <a:r>
                        <a:rPr sz="1200" b="1" spc="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4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200" b="1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Home</a:t>
                      </a:r>
                      <a:r>
                        <a:rPr sz="1200" b="1" spc="-1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Stat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20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21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22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23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b="1" dirty="0">
                          <a:solidFill>
                            <a:srgbClr val="943735"/>
                          </a:solidFill>
                          <a:latin typeface="Calibri"/>
                          <a:cs typeface="Calibri"/>
                        </a:rPr>
                        <a:t>24 –</a:t>
                      </a:r>
                      <a:r>
                        <a:rPr sz="1200" b="1" spc="-10" dirty="0">
                          <a:solidFill>
                            <a:srgbClr val="943735"/>
                          </a:solidFill>
                          <a:latin typeface="Calibri"/>
                          <a:cs typeface="Calibri"/>
                        </a:rPr>
                        <a:t> POST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marL="92075" marR="245110">
                        <a:lnSpc>
                          <a:spcPct val="100000"/>
                        </a:lnSpc>
                      </a:pPr>
                      <a:r>
                        <a:rPr sz="1200" b="1" spc="-5" dirty="0">
                          <a:solidFill>
                            <a:srgbClr val="943735"/>
                          </a:solidFill>
                          <a:latin typeface="Calibri"/>
                          <a:cs typeface="Calibri"/>
                        </a:rPr>
                        <a:t>IADT</a:t>
                      </a:r>
                      <a:r>
                        <a:rPr sz="1200" b="1" spc="-65" dirty="0">
                          <a:solidFill>
                            <a:srgbClr val="943735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943735"/>
                          </a:solidFill>
                          <a:latin typeface="Calibri"/>
                          <a:cs typeface="Calibri"/>
                        </a:rPr>
                        <a:t>Close  </a:t>
                      </a:r>
                      <a:r>
                        <a:rPr sz="1200" b="1" dirty="0">
                          <a:solidFill>
                            <a:srgbClr val="943735"/>
                          </a:solidFill>
                          <a:latin typeface="Calibri"/>
                          <a:cs typeface="Calibri"/>
                        </a:rPr>
                        <a:t>Out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25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87867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26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27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28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29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30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31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4" name="object 5"/>
          <p:cNvSpPr txBox="1"/>
          <p:nvPr/>
        </p:nvSpPr>
        <p:spPr>
          <a:xfrm>
            <a:off x="2760501" y="531966"/>
            <a:ext cx="7618410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15" dirty="0">
                <a:latin typeface="Calibri"/>
                <a:cs typeface="Calibri"/>
              </a:rPr>
              <a:t>Pre, </a:t>
            </a:r>
            <a:r>
              <a:rPr sz="4000" b="1" spc="-10" dirty="0">
                <a:latin typeface="Calibri"/>
                <a:cs typeface="Calibri"/>
              </a:rPr>
              <a:t>During </a:t>
            </a:r>
            <a:r>
              <a:rPr sz="4000" b="1" spc="-5" dirty="0">
                <a:latin typeface="Calibri"/>
                <a:cs typeface="Calibri"/>
              </a:rPr>
              <a:t>and </a:t>
            </a:r>
            <a:r>
              <a:rPr sz="4000" b="1" spc="-25" dirty="0">
                <a:latin typeface="Calibri"/>
                <a:cs typeface="Calibri"/>
              </a:rPr>
              <a:t>Post </a:t>
            </a:r>
            <a:r>
              <a:rPr sz="4000" b="1" spc="-5" dirty="0">
                <a:latin typeface="Calibri"/>
                <a:cs typeface="Calibri"/>
              </a:rPr>
              <a:t>Drill</a:t>
            </a:r>
            <a:r>
              <a:rPr sz="4000" b="1" spc="100" dirty="0">
                <a:latin typeface="Calibri"/>
                <a:cs typeface="Calibri"/>
              </a:rPr>
              <a:t> </a:t>
            </a:r>
            <a:r>
              <a:rPr sz="4000" b="1" spc="-5" dirty="0">
                <a:latin typeface="Calibri"/>
                <a:cs typeface="Calibri"/>
              </a:rPr>
              <a:t>Actions</a:t>
            </a:r>
            <a:endParaRPr sz="4000" dirty="0">
              <a:latin typeface="Calibri"/>
              <a:cs typeface="Calibri"/>
            </a:endParaRPr>
          </a:p>
        </p:txBody>
      </p:sp>
      <p:sp>
        <p:nvSpPr>
          <p:cNvPr id="5" name="object 6"/>
          <p:cNvSpPr txBox="1"/>
          <p:nvPr/>
        </p:nvSpPr>
        <p:spPr>
          <a:xfrm>
            <a:off x="2868825" y="4805515"/>
            <a:ext cx="7226300" cy="1489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500" marR="5588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9</a:t>
            </a:r>
            <a:r>
              <a:rPr sz="1200" b="1" spc="-7" baseline="24305" dirty="0">
                <a:latin typeface="Calibri"/>
                <a:cs typeface="Calibri"/>
              </a:rPr>
              <a:t>th </a:t>
            </a:r>
            <a:r>
              <a:rPr sz="1200" b="1" dirty="0">
                <a:latin typeface="Calibri"/>
                <a:cs typeface="Calibri"/>
              </a:rPr>
              <a:t>– </a:t>
            </a:r>
            <a:r>
              <a:rPr sz="1200" b="1" spc="-5" dirty="0">
                <a:latin typeface="Calibri"/>
                <a:cs typeface="Calibri"/>
              </a:rPr>
              <a:t>Pre IADT </a:t>
            </a:r>
            <a:r>
              <a:rPr sz="1200" b="1" spc="-10" dirty="0">
                <a:latin typeface="Calibri"/>
                <a:cs typeface="Calibri"/>
              </a:rPr>
              <a:t>Training </a:t>
            </a:r>
            <a:r>
              <a:rPr sz="1200" b="1" spc="-5" dirty="0">
                <a:latin typeface="Calibri"/>
                <a:cs typeface="Calibri"/>
              </a:rPr>
              <a:t>Meeting: URNCO </a:t>
            </a:r>
            <a:r>
              <a:rPr sz="1200" b="1" dirty="0">
                <a:latin typeface="Calibri"/>
                <a:cs typeface="Calibri"/>
              </a:rPr>
              <a:t>&amp; </a:t>
            </a:r>
            <a:r>
              <a:rPr sz="1200" b="1" spc="-5" dirty="0">
                <a:latin typeface="Calibri"/>
                <a:cs typeface="Calibri"/>
              </a:rPr>
              <a:t>RRNCO update </a:t>
            </a:r>
            <a:r>
              <a:rPr sz="1200" b="1" spc="-10" dirty="0">
                <a:latin typeface="Calibri"/>
                <a:cs typeface="Calibri"/>
              </a:rPr>
              <a:t>status </a:t>
            </a:r>
            <a:r>
              <a:rPr sz="1200" b="1" dirty="0">
                <a:latin typeface="Calibri"/>
                <a:cs typeface="Calibri"/>
              </a:rPr>
              <a:t>on </a:t>
            </a:r>
            <a:r>
              <a:rPr sz="1200" b="1" spc="-10" dirty="0">
                <a:latin typeface="Calibri"/>
                <a:cs typeface="Calibri"/>
              </a:rPr>
              <a:t>Retention </a:t>
            </a:r>
            <a:r>
              <a:rPr sz="1200" b="1" dirty="0">
                <a:latin typeface="Calibri"/>
                <a:cs typeface="Calibri"/>
              </a:rPr>
              <a:t>&amp; </a:t>
            </a:r>
            <a:r>
              <a:rPr sz="1200" b="1" spc="-10" dirty="0">
                <a:latin typeface="Calibri"/>
                <a:cs typeface="Calibri"/>
              </a:rPr>
              <a:t>Attrition </a:t>
            </a:r>
            <a:r>
              <a:rPr sz="1200" b="1" spc="-5" dirty="0">
                <a:latin typeface="Calibri"/>
                <a:cs typeface="Calibri"/>
              </a:rPr>
              <a:t>and provide  information </a:t>
            </a:r>
            <a:r>
              <a:rPr sz="1200" b="1" dirty="0">
                <a:latin typeface="Calibri"/>
                <a:cs typeface="Calibri"/>
              </a:rPr>
              <a:t>on </a:t>
            </a:r>
            <a:r>
              <a:rPr sz="1200" b="1" spc="-5" dirty="0">
                <a:latin typeface="Calibri"/>
                <a:cs typeface="Calibri"/>
              </a:rPr>
              <a:t>upcoming scheduled interviews/counseling </a:t>
            </a:r>
            <a:r>
              <a:rPr sz="1200" b="1" spc="-10" dirty="0">
                <a:latin typeface="Calibri"/>
                <a:cs typeface="Calibri"/>
              </a:rPr>
              <a:t>at </a:t>
            </a:r>
            <a:r>
              <a:rPr sz="1200" b="1" spc="-5" dirty="0">
                <a:latin typeface="Calibri"/>
                <a:cs typeface="Calibri"/>
              </a:rPr>
              <a:t>Drill. </a:t>
            </a:r>
            <a:r>
              <a:rPr sz="1200" b="1" dirty="0">
                <a:latin typeface="Calibri"/>
                <a:cs typeface="Calibri"/>
              </a:rPr>
              <a:t>If </a:t>
            </a:r>
            <a:r>
              <a:rPr sz="1200" b="1" spc="-5" dirty="0">
                <a:latin typeface="Calibri"/>
                <a:cs typeface="Calibri"/>
              </a:rPr>
              <a:t>applicable brief new member</a:t>
            </a:r>
            <a:r>
              <a:rPr sz="1200" b="1" spc="19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Sponsorship.</a:t>
            </a:r>
            <a:endParaRPr sz="12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150" dirty="0">
              <a:latin typeface="Calibri"/>
              <a:cs typeface="Calibri"/>
            </a:endParaRPr>
          </a:p>
          <a:p>
            <a:pPr marL="63500" marR="222885">
              <a:lnSpc>
                <a:spcPct val="100000"/>
              </a:lnSpc>
            </a:pPr>
            <a:r>
              <a:rPr sz="1200" b="1" dirty="0">
                <a:latin typeface="Calibri"/>
                <a:cs typeface="Calibri"/>
              </a:rPr>
              <a:t>18-19 – </a:t>
            </a:r>
            <a:r>
              <a:rPr sz="1200" b="1" spc="-5" dirty="0">
                <a:latin typeface="Calibri"/>
                <a:cs typeface="Calibri"/>
              </a:rPr>
              <a:t>Drill: Provide by name list </a:t>
            </a:r>
            <a:r>
              <a:rPr sz="1200" b="1" dirty="0">
                <a:latin typeface="Calibri"/>
                <a:cs typeface="Calibri"/>
              </a:rPr>
              <a:t>of </a:t>
            </a:r>
            <a:r>
              <a:rPr sz="1200" b="1" spc="-5" dirty="0">
                <a:latin typeface="Calibri"/>
                <a:cs typeface="Calibri"/>
              </a:rPr>
              <a:t>Soldiers to each Interviewer </a:t>
            </a:r>
            <a:r>
              <a:rPr sz="1200" b="1" spc="-10" dirty="0">
                <a:latin typeface="Calibri"/>
                <a:cs typeface="Calibri"/>
              </a:rPr>
              <a:t>at </a:t>
            </a:r>
            <a:r>
              <a:rPr sz="1200" b="1" dirty="0">
                <a:latin typeface="Calibri"/>
                <a:cs typeface="Calibri"/>
              </a:rPr>
              <a:t>Pre-Drill </a:t>
            </a:r>
            <a:r>
              <a:rPr sz="1200" b="1" spc="-10" dirty="0">
                <a:latin typeface="Calibri"/>
                <a:cs typeface="Calibri"/>
              </a:rPr>
              <a:t>Training </a:t>
            </a:r>
            <a:r>
              <a:rPr sz="1200" b="1" spc="-5" dirty="0">
                <a:latin typeface="Calibri"/>
                <a:cs typeface="Calibri"/>
              </a:rPr>
              <a:t>Meeting. Update  information </a:t>
            </a:r>
            <a:r>
              <a:rPr sz="1200" b="1" dirty="0">
                <a:latin typeface="Calibri"/>
                <a:cs typeface="Calibri"/>
              </a:rPr>
              <a:t>in </a:t>
            </a:r>
            <a:r>
              <a:rPr sz="1200" b="1" spc="-5" dirty="0">
                <a:latin typeface="Calibri"/>
                <a:cs typeface="Calibri"/>
              </a:rPr>
              <a:t>RMS as </a:t>
            </a:r>
            <a:r>
              <a:rPr sz="1200" b="1" dirty="0">
                <a:latin typeface="Calibri"/>
                <a:cs typeface="Calibri"/>
              </a:rPr>
              <a:t>it </a:t>
            </a:r>
            <a:r>
              <a:rPr sz="1200" b="1" spc="-5" dirty="0">
                <a:latin typeface="Calibri"/>
                <a:cs typeface="Calibri"/>
              </a:rPr>
              <a:t>becomes available. Prepare </a:t>
            </a:r>
            <a:r>
              <a:rPr sz="1200" b="1" spc="-10" dirty="0">
                <a:latin typeface="Calibri"/>
                <a:cs typeface="Calibri"/>
              </a:rPr>
              <a:t>extension </a:t>
            </a:r>
            <a:r>
              <a:rPr sz="1200" b="1" spc="-5" dirty="0">
                <a:latin typeface="Calibri"/>
                <a:cs typeface="Calibri"/>
              </a:rPr>
              <a:t>documents. </a:t>
            </a:r>
            <a:r>
              <a:rPr sz="1200" b="1" dirty="0">
                <a:latin typeface="Calibri"/>
                <a:cs typeface="Calibri"/>
              </a:rPr>
              <a:t>Upload </a:t>
            </a:r>
            <a:r>
              <a:rPr sz="1200" b="1" spc="-5" dirty="0">
                <a:latin typeface="Calibri"/>
                <a:cs typeface="Calibri"/>
              </a:rPr>
              <a:t>Counseling. </a:t>
            </a:r>
            <a:r>
              <a:rPr sz="1200" b="1" spc="-10" dirty="0">
                <a:latin typeface="Calibri"/>
                <a:cs typeface="Calibri"/>
              </a:rPr>
              <a:t>Record</a:t>
            </a:r>
            <a:r>
              <a:rPr sz="1200" b="1" spc="12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Intent.</a:t>
            </a:r>
            <a:endParaRPr sz="12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150" dirty="0">
              <a:latin typeface="Calibri"/>
              <a:cs typeface="Calibri"/>
            </a:endParaRPr>
          </a:p>
          <a:p>
            <a:pPr marL="63500" marR="64769">
              <a:lnSpc>
                <a:spcPct val="100000"/>
              </a:lnSpc>
            </a:pPr>
            <a:r>
              <a:rPr sz="1200" b="1" spc="-5" dirty="0">
                <a:latin typeface="Calibri"/>
                <a:cs typeface="Calibri"/>
              </a:rPr>
              <a:t>24</a:t>
            </a:r>
            <a:r>
              <a:rPr sz="1200" b="1" spc="-7" baseline="24305" dirty="0">
                <a:latin typeface="Calibri"/>
                <a:cs typeface="Calibri"/>
              </a:rPr>
              <a:t>th </a:t>
            </a:r>
            <a:r>
              <a:rPr sz="1200" b="1" dirty="0">
                <a:latin typeface="Calibri"/>
                <a:cs typeface="Calibri"/>
              </a:rPr>
              <a:t>– </a:t>
            </a:r>
            <a:r>
              <a:rPr sz="1200" b="1" spc="-10" dirty="0">
                <a:latin typeface="Calibri"/>
                <a:cs typeface="Calibri"/>
              </a:rPr>
              <a:t>Post </a:t>
            </a:r>
            <a:r>
              <a:rPr sz="1200" b="1" spc="-5" dirty="0">
                <a:latin typeface="Calibri"/>
                <a:cs typeface="Calibri"/>
              </a:rPr>
              <a:t>IADT Close </a:t>
            </a:r>
            <a:r>
              <a:rPr sz="1200" b="1" dirty="0">
                <a:latin typeface="Calibri"/>
                <a:cs typeface="Calibri"/>
              </a:rPr>
              <a:t>Out: </a:t>
            </a:r>
            <a:r>
              <a:rPr sz="1200" b="1" spc="-10" dirty="0">
                <a:latin typeface="Calibri"/>
                <a:cs typeface="Calibri"/>
              </a:rPr>
              <a:t>Work </a:t>
            </a:r>
            <a:r>
              <a:rPr sz="1200" b="1" dirty="0">
                <a:latin typeface="Calibri"/>
                <a:cs typeface="Calibri"/>
              </a:rPr>
              <a:t>with </a:t>
            </a:r>
            <a:r>
              <a:rPr sz="1200" b="1" spc="-5" dirty="0">
                <a:latin typeface="Calibri"/>
                <a:cs typeface="Calibri"/>
              </a:rPr>
              <a:t>Readiness NCO to ensure all </a:t>
            </a:r>
            <a:r>
              <a:rPr sz="1200" b="1" spc="-10" dirty="0">
                <a:latin typeface="Calibri"/>
                <a:cs typeface="Calibri"/>
              </a:rPr>
              <a:t>extension </a:t>
            </a:r>
            <a:r>
              <a:rPr sz="1200" b="1" spc="-5" dirty="0">
                <a:latin typeface="Calibri"/>
                <a:cs typeface="Calibri"/>
              </a:rPr>
              <a:t>actions for </a:t>
            </a:r>
            <a:r>
              <a:rPr sz="1200" b="1" dirty="0">
                <a:latin typeface="Calibri"/>
                <a:cs typeface="Calibri"/>
              </a:rPr>
              <a:t>drill </a:t>
            </a:r>
            <a:r>
              <a:rPr sz="1200" b="1" spc="-10" dirty="0">
                <a:latin typeface="Calibri"/>
                <a:cs typeface="Calibri"/>
              </a:rPr>
              <a:t>have </a:t>
            </a:r>
            <a:r>
              <a:rPr sz="1200" b="1" spc="-5" dirty="0">
                <a:latin typeface="Calibri"/>
                <a:cs typeface="Calibri"/>
              </a:rPr>
              <a:t>been finalized  and </a:t>
            </a:r>
            <a:r>
              <a:rPr sz="1200" b="1" dirty="0">
                <a:latin typeface="Calibri"/>
                <a:cs typeface="Calibri"/>
              </a:rPr>
              <a:t>uploaded </a:t>
            </a:r>
            <a:r>
              <a:rPr sz="1200" b="1" spc="-5" dirty="0">
                <a:latin typeface="Calibri"/>
                <a:cs typeface="Calibri"/>
              </a:rPr>
              <a:t>into</a:t>
            </a:r>
            <a:r>
              <a:rPr sz="1200" b="1" spc="2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RMS.</a:t>
            </a:r>
            <a:endParaRPr sz="12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86209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051560" y="2733930"/>
            <a:ext cx="10363200" cy="1470025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Attrition Management Programs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4903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9"/>
          <p:cNvSpPr txBox="1">
            <a:spLocks noChangeArrowheads="1"/>
          </p:cNvSpPr>
          <p:nvPr/>
        </p:nvSpPr>
        <p:spPr bwMode="auto">
          <a:xfrm>
            <a:off x="2139696" y="2267586"/>
            <a:ext cx="8610600" cy="332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Aft>
                <a:spcPts val="600"/>
              </a:spcAft>
            </a:pPr>
            <a:r>
              <a:rPr lang="en-US" altLang="en-US" sz="2400" b="1" dirty="0"/>
              <a:t>Action:</a:t>
            </a:r>
            <a:r>
              <a:rPr lang="en-US" altLang="en-US" sz="2400" dirty="0"/>
              <a:t> </a:t>
            </a:r>
            <a:r>
              <a:rPr lang="en-US" altLang="en-US" sz="2400" dirty="0" smtClean="0"/>
              <a:t>Identify Attrition Management Programs</a:t>
            </a:r>
            <a:endParaRPr lang="en-US" altLang="en-US" sz="2400" dirty="0"/>
          </a:p>
          <a:p>
            <a:endParaRPr lang="en-US" altLang="en-US" sz="1600" dirty="0"/>
          </a:p>
          <a:p>
            <a:pPr>
              <a:spcAft>
                <a:spcPts val="600"/>
              </a:spcAft>
            </a:pPr>
            <a:r>
              <a:rPr lang="en-US" altLang="en-US" sz="2400" b="1" dirty="0"/>
              <a:t>Conditions:</a:t>
            </a:r>
            <a:r>
              <a:rPr lang="en-US" altLang="en-US" sz="2400" dirty="0"/>
              <a:t> In a classroom environment with access to NGR </a:t>
            </a:r>
            <a:r>
              <a:rPr lang="en-US" altLang="en-US" sz="2400" dirty="0" smtClean="0"/>
              <a:t>601-1</a:t>
            </a:r>
            <a:r>
              <a:rPr lang="en-US" altLang="en-US" sz="2400" dirty="0"/>
              <a:t>, </a:t>
            </a:r>
            <a:r>
              <a:rPr lang="en-US" altLang="en-US" sz="2400" dirty="0" smtClean="0"/>
              <a:t>NG </a:t>
            </a:r>
            <a:r>
              <a:rPr lang="en-US" altLang="en-US" sz="2400" dirty="0"/>
              <a:t>Pam 601-1, </a:t>
            </a:r>
            <a:r>
              <a:rPr lang="en-US" altLang="en-US" sz="2400" dirty="0" smtClean="0"/>
              <a:t>Retention Leaders Guide, ESGR Job Aid, </a:t>
            </a:r>
            <a:r>
              <a:rPr lang="en-US" altLang="en-US" sz="2400" dirty="0"/>
              <a:t>applicable PPOMs and </a:t>
            </a:r>
            <a:r>
              <a:rPr lang="en-US" altLang="en-US" sz="2400" dirty="0" smtClean="0"/>
              <a:t>Executive Summary of Task 60.</a:t>
            </a:r>
            <a:endParaRPr lang="en-US" altLang="en-US" sz="2400" dirty="0"/>
          </a:p>
          <a:p>
            <a:endParaRPr lang="en-US" altLang="en-US" sz="1600" dirty="0"/>
          </a:p>
          <a:p>
            <a:pPr eaLnBrk="1" hangingPunct="1"/>
            <a:r>
              <a:rPr lang="en-US" altLang="en-US" sz="2400" b="1" dirty="0"/>
              <a:t>Standard:</a:t>
            </a:r>
            <a:r>
              <a:rPr lang="en-US" altLang="en-US" sz="2400" dirty="0"/>
              <a:t> </a:t>
            </a:r>
            <a:r>
              <a:rPr lang="en-US" sz="2400" dirty="0" smtClean="0"/>
              <a:t>Identify Attrition Management Programs that will reduce the number of attrition losses in Army National Guard Units. </a:t>
            </a:r>
            <a:endParaRPr lang="en-US" altLang="en-US" sz="2400" dirty="0"/>
          </a:p>
        </p:txBody>
      </p:sp>
      <p:sp>
        <p:nvSpPr>
          <p:cNvPr id="3" name="Text Box 16"/>
          <p:cNvSpPr txBox="1">
            <a:spLocks noChangeArrowheads="1"/>
          </p:cNvSpPr>
          <p:nvPr/>
        </p:nvSpPr>
        <p:spPr bwMode="auto">
          <a:xfrm>
            <a:off x="2139696" y="545021"/>
            <a:ext cx="7696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3200" b="1" dirty="0">
                <a:solidFill>
                  <a:schemeClr val="tx2"/>
                </a:solidFill>
              </a:rPr>
              <a:t>Terminal Learning Objective</a:t>
            </a:r>
          </a:p>
        </p:txBody>
      </p:sp>
    </p:spTree>
    <p:extLst>
      <p:ext uri="{BB962C8B-B14F-4D97-AF65-F5344CB8AC3E}">
        <p14:creationId xmlns:p14="http://schemas.microsoft.com/office/powerpoint/2010/main" val="2797433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9178872"/>
              </p:ext>
            </p:extLst>
          </p:nvPr>
        </p:nvGraphicFramePr>
        <p:xfrm>
          <a:off x="618744" y="1444035"/>
          <a:ext cx="10972800" cy="48409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1"/>
          <p:cNvSpPr txBox="1">
            <a:spLocks/>
          </p:cNvSpPr>
          <p:nvPr/>
        </p:nvSpPr>
        <p:spPr>
          <a:xfrm>
            <a:off x="536448" y="516366"/>
            <a:ext cx="10972800" cy="71839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Sponsorship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1350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00456" y="542364"/>
            <a:ext cx="10972800" cy="6466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AWOL Recovery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6646" y="1810512"/>
            <a:ext cx="8486180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6275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2"/>
          <p:cNvSpPr txBox="1">
            <a:spLocks/>
          </p:cNvSpPr>
          <p:nvPr/>
        </p:nvSpPr>
        <p:spPr>
          <a:xfrm>
            <a:off x="3535680" y="565849"/>
            <a:ext cx="5386917" cy="63976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Family Readiness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Content Placeholder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3844" y="1978907"/>
            <a:ext cx="4930588" cy="3703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831415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4"/>
          <p:cNvSpPr txBox="1">
            <a:spLocks/>
          </p:cNvSpPr>
          <p:nvPr/>
        </p:nvSpPr>
        <p:spPr>
          <a:xfrm>
            <a:off x="3358728" y="565849"/>
            <a:ext cx="5389033" cy="63976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ESGR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Content Placeholder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4235" y="1783080"/>
            <a:ext cx="4781064" cy="4247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591178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41853" y="2303362"/>
            <a:ext cx="5375189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</a:p>
          <a:p>
            <a:pPr algn="ctr"/>
            <a:r>
              <a:rPr lang="en-US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Thus far</a:t>
            </a:r>
            <a:endParaRPr lang="en-US" sz="8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7185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74853" y="474453"/>
            <a:ext cx="49601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Regulations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74786" y="1759789"/>
            <a:ext cx="1055873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NGR 601-1 ARNG Strength Maintenance Program (SMP)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NGB PAM 601-1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Retention Leaders Guide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NGR 600-7 Selected Reserve Incentive Program (SRIP)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NGR 600-200 Enlisted Personnel Management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AR 600-8-8 Total Army Sponsorship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AR135-91 Service Obligations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FY20 SRIP Matrix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5236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 flipV="1">
            <a:off x="1344706" y="1577788"/>
            <a:ext cx="8641976" cy="132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994767914"/>
              </p:ext>
            </p:extLst>
          </p:nvPr>
        </p:nvGraphicFramePr>
        <p:xfrm>
          <a:off x="2183356" y="1670726"/>
          <a:ext cx="7975300" cy="49832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Left Brace 3"/>
          <p:cNvSpPr/>
          <p:nvPr/>
        </p:nvSpPr>
        <p:spPr>
          <a:xfrm>
            <a:off x="2789350" y="1746474"/>
            <a:ext cx="151498" cy="4842532"/>
          </a:xfrm>
          <a:prstGeom prst="leftBrace">
            <a:avLst>
              <a:gd name="adj1" fmla="val 534260"/>
              <a:gd name="adj2" fmla="val 5000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434354" y="3575274"/>
            <a:ext cx="1154804" cy="92333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State</a:t>
            </a:r>
          </a:p>
          <a:p>
            <a:pPr algn="ctr"/>
            <a:r>
              <a:rPr lang="en-US" b="1" dirty="0" smtClean="0">
                <a:solidFill>
                  <a:schemeClr val="bg1"/>
                </a:solidFill>
              </a:rPr>
              <a:t>Retention</a:t>
            </a:r>
            <a:endParaRPr lang="en-US" b="1" dirty="0">
              <a:solidFill>
                <a:schemeClr val="bg1"/>
              </a:solidFill>
            </a:endParaRPr>
          </a:p>
          <a:p>
            <a:pPr algn="ctr"/>
            <a:r>
              <a:rPr lang="en-US" b="1" dirty="0">
                <a:solidFill>
                  <a:schemeClr val="bg1"/>
                </a:solidFill>
              </a:rPr>
              <a:t>Manager</a:t>
            </a:r>
          </a:p>
        </p:txBody>
      </p:sp>
      <p:sp>
        <p:nvSpPr>
          <p:cNvPr id="8" name="Title 1"/>
          <p:cNvSpPr>
            <a:spLocks noGrp="1"/>
          </p:cNvSpPr>
          <p:nvPr/>
        </p:nvSpPr>
        <p:spPr bwMode="auto">
          <a:xfrm>
            <a:off x="1550312" y="276650"/>
            <a:ext cx="9144000" cy="1208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b="1" dirty="0"/>
              <a:t>Roles in Retaining Our Force</a:t>
            </a:r>
          </a:p>
        </p:txBody>
      </p:sp>
    </p:spTree>
    <p:extLst>
      <p:ext uri="{BB962C8B-B14F-4D97-AF65-F5344CB8AC3E}">
        <p14:creationId xmlns:p14="http://schemas.microsoft.com/office/powerpoint/2010/main" val="2481596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524000" y="212095"/>
            <a:ext cx="9144000" cy="8758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en-US" sz="4000" b="1" smtClean="0">
                <a:latin typeface="+mn-lt"/>
              </a:rPr>
              <a:t>Roles in Retaining Our Force</a:t>
            </a:r>
            <a:endParaRPr lang="en-US" altLang="en-US" sz="4000" b="1" dirty="0">
              <a:latin typeface="+mn-lt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2319130" y="1558925"/>
            <a:ext cx="8150087" cy="46180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Font typeface="Calibri" panose="020F0502020204030204" pitchFamily="34" charset="0"/>
              <a:buChar char="*"/>
            </a:pPr>
            <a:endParaRPr lang="en-US" b="1" smtClean="0"/>
          </a:p>
          <a:p>
            <a:pPr lvl="2"/>
            <a:endParaRPr lang="en-US" b="1" dirty="0" smtClean="0"/>
          </a:p>
        </p:txBody>
      </p:sp>
      <p:sp>
        <p:nvSpPr>
          <p:cNvPr id="4" name="Rectangle 3"/>
          <p:cNvSpPr/>
          <p:nvPr/>
        </p:nvSpPr>
        <p:spPr>
          <a:xfrm>
            <a:off x="3209366" y="1527329"/>
            <a:ext cx="733825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i="1" dirty="0"/>
              <a:t> </a:t>
            </a:r>
            <a:r>
              <a:rPr lang="en-US" sz="2000" b="1" dirty="0"/>
              <a:t>“</a:t>
            </a:r>
            <a:r>
              <a:rPr lang="en-US" sz="2000" b="1" i="1" dirty="0"/>
              <a:t>I am the consultant</a:t>
            </a:r>
            <a:r>
              <a:rPr lang="en-US" sz="2000" b="1" i="1" dirty="0">
                <a:solidFill>
                  <a:srgbClr val="FF0000"/>
                </a:solidFill>
              </a:rPr>
              <a:t> </a:t>
            </a:r>
            <a:r>
              <a:rPr lang="en-US" sz="2000" b="1" i="1" dirty="0"/>
              <a:t>of the Retention Program and will ensure all resources are available to meet the needs of the unit and the Soldiers</a:t>
            </a:r>
            <a:r>
              <a:rPr lang="en-US" sz="2000" b="1" dirty="0"/>
              <a:t>.”</a:t>
            </a:r>
            <a:r>
              <a:rPr lang="en-US" sz="2000" b="1" i="1" dirty="0"/>
              <a:t> </a:t>
            </a:r>
          </a:p>
          <a:p>
            <a:pPr algn="ctr"/>
            <a:endParaRPr lang="en-US" sz="2000" b="1" i="1" dirty="0"/>
          </a:p>
        </p:txBody>
      </p:sp>
      <p:grpSp>
        <p:nvGrpSpPr>
          <p:cNvPr id="5" name="Group 4"/>
          <p:cNvGrpSpPr/>
          <p:nvPr/>
        </p:nvGrpSpPr>
        <p:grpSpPr>
          <a:xfrm>
            <a:off x="1574800" y="2185445"/>
            <a:ext cx="2235200" cy="2235200"/>
            <a:chOff x="1835068" y="798242"/>
            <a:chExt cx="2235200" cy="2235200"/>
          </a:xfrm>
          <a:solidFill>
            <a:schemeClr val="accent6">
              <a:lumMod val="75000"/>
            </a:schemeClr>
          </a:solidFill>
        </p:grpSpPr>
        <p:sp>
          <p:nvSpPr>
            <p:cNvPr id="6" name="Oval 5"/>
            <p:cNvSpPr/>
            <p:nvPr/>
          </p:nvSpPr>
          <p:spPr>
            <a:xfrm>
              <a:off x="1835068" y="798242"/>
              <a:ext cx="2235200" cy="22352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Oval 4"/>
            <p:cNvSpPr txBox="1"/>
            <p:nvPr/>
          </p:nvSpPr>
          <p:spPr>
            <a:xfrm>
              <a:off x="2069265" y="1357539"/>
              <a:ext cx="1766806" cy="1092756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9784" tIns="49784" rIns="49784" bIns="49784" numCol="1" spcCol="1270" anchor="ctr" anchorCtr="0">
              <a:noAutofit/>
            </a:bodyPr>
            <a:lstStyle/>
            <a:p>
              <a:pPr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b="1" dirty="0" smtClean="0"/>
                <a:t>State</a:t>
              </a:r>
            </a:p>
            <a:p>
              <a:pPr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b="1" dirty="0" smtClean="0"/>
                <a:t>Retention </a:t>
              </a:r>
            </a:p>
            <a:p>
              <a:pPr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b="1" dirty="0" smtClean="0"/>
                <a:t>Manager</a:t>
              </a:r>
              <a:endParaRPr lang="en-US" sz="2400" b="1" dirty="0"/>
            </a:p>
          </p:txBody>
        </p:sp>
      </p:grpSp>
      <p:sp>
        <p:nvSpPr>
          <p:cNvPr id="8" name="Content Placeholder 2"/>
          <p:cNvSpPr txBox="1">
            <a:spLocks/>
          </p:cNvSpPr>
          <p:nvPr/>
        </p:nvSpPr>
        <p:spPr>
          <a:xfrm>
            <a:off x="3936723" y="2893978"/>
            <a:ext cx="6405770" cy="358914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Direct Liaison between Recruiting &amp; Retention Command and supported Brigades (down to the unit level)</a:t>
            </a:r>
          </a:p>
          <a:p>
            <a:r>
              <a:rPr lang="en-US" sz="2400" dirty="0"/>
              <a:t>Monitor and advise BDE/MACOM leadership on their Retention Program</a:t>
            </a:r>
          </a:p>
          <a:p>
            <a:r>
              <a:rPr lang="en-US" sz="2400" dirty="0"/>
              <a:t>Ensure Unit Retention NCO are properly trained and integrated into the organizational structure.</a:t>
            </a:r>
          </a:p>
          <a:p>
            <a:r>
              <a:rPr lang="en-US" sz="2400" dirty="0"/>
              <a:t>Provides oversight and guidance on extension contracts.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487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559859" y="472071"/>
            <a:ext cx="9144000" cy="8758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en-US" sz="4000" b="1" smtClean="0">
                <a:latin typeface="+mn-lt"/>
              </a:rPr>
              <a:t>Roles in Retaining Our Force</a:t>
            </a:r>
            <a:endParaRPr lang="en-US" altLang="en-US" sz="4000" b="1" dirty="0">
              <a:latin typeface="+mn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438400" y="1733517"/>
            <a:ext cx="733825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i="1" dirty="0"/>
              <a:t> “I am the owner of the Retention Program and my involvement is vital to the success of my unit strength to meet their needs.” </a:t>
            </a:r>
          </a:p>
          <a:p>
            <a:endParaRPr lang="en-US" sz="2000" b="1" i="1" dirty="0"/>
          </a:p>
        </p:txBody>
      </p:sp>
      <p:grpSp>
        <p:nvGrpSpPr>
          <p:cNvPr id="4" name="Group 3"/>
          <p:cNvGrpSpPr/>
          <p:nvPr/>
        </p:nvGrpSpPr>
        <p:grpSpPr>
          <a:xfrm>
            <a:off x="1574800" y="2651611"/>
            <a:ext cx="2235200" cy="2235200"/>
            <a:chOff x="1835068" y="798242"/>
            <a:chExt cx="2235200" cy="2235200"/>
          </a:xfrm>
          <a:solidFill>
            <a:schemeClr val="accent2"/>
          </a:solidFill>
        </p:grpSpPr>
        <p:sp>
          <p:nvSpPr>
            <p:cNvPr id="5" name="Oval 4"/>
            <p:cNvSpPr/>
            <p:nvPr/>
          </p:nvSpPr>
          <p:spPr>
            <a:xfrm>
              <a:off x="1835068" y="798242"/>
              <a:ext cx="2235200" cy="22352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Oval 4"/>
            <p:cNvSpPr txBox="1"/>
            <p:nvPr/>
          </p:nvSpPr>
          <p:spPr>
            <a:xfrm>
              <a:off x="2058021" y="1369464"/>
              <a:ext cx="1766806" cy="1092756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9784" tIns="49784" rIns="49784" bIns="49784" numCol="1" spcCol="1270" anchor="ctr" anchorCtr="0">
              <a:noAutofit/>
            </a:bodyPr>
            <a:lstStyle/>
            <a:p>
              <a:pPr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b="1" dirty="0"/>
                <a:t>Commander</a:t>
              </a:r>
            </a:p>
          </p:txBody>
        </p:sp>
      </p:grpSp>
      <p:sp>
        <p:nvSpPr>
          <p:cNvPr id="7" name="Content Placeholder 2"/>
          <p:cNvSpPr txBox="1">
            <a:spLocks/>
          </p:cNvSpPr>
          <p:nvPr/>
        </p:nvSpPr>
        <p:spPr>
          <a:xfrm>
            <a:off x="3936723" y="2750200"/>
            <a:ext cx="6405770" cy="279559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Imperative part of the interview process</a:t>
            </a:r>
          </a:p>
          <a:p>
            <a:r>
              <a:rPr lang="en-US" sz="2400" dirty="0"/>
              <a:t>Implement and aggressively support and sustain the Army Retention Program within their commands</a:t>
            </a:r>
          </a:p>
          <a:p>
            <a:r>
              <a:rPr lang="en-US" sz="2400" dirty="0"/>
              <a:t>Ensure Unit Retention NCO are properly incorporated into the organizational structure, enabling effective accomplishment of required missions in support of the Army Retention Program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930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524000" y="490001"/>
            <a:ext cx="9144000" cy="8758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en-US" sz="4000" b="1" smtClean="0">
                <a:latin typeface="+mn-lt"/>
              </a:rPr>
              <a:t>Roles in Retaining Our Force</a:t>
            </a:r>
            <a:endParaRPr lang="en-US" altLang="en-US" sz="4000" b="1" dirty="0">
              <a:latin typeface="+mn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446084" y="1684079"/>
            <a:ext cx="73075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000" b="1" i="1" dirty="0"/>
              <a:t>“ We are the key in ensuring the Retention Program  is enforced.”</a:t>
            </a:r>
          </a:p>
          <a:p>
            <a:pPr algn="ctr"/>
            <a:endParaRPr lang="en-US" sz="2000" dirty="0"/>
          </a:p>
        </p:txBody>
      </p:sp>
      <p:grpSp>
        <p:nvGrpSpPr>
          <p:cNvPr id="4" name="Group 3"/>
          <p:cNvGrpSpPr/>
          <p:nvPr/>
        </p:nvGrpSpPr>
        <p:grpSpPr>
          <a:xfrm>
            <a:off x="1574800" y="2615753"/>
            <a:ext cx="2235200" cy="2235200"/>
            <a:chOff x="1835068" y="798242"/>
            <a:chExt cx="2235200" cy="2235200"/>
          </a:xfrm>
          <a:solidFill>
            <a:srgbClr val="FF0000"/>
          </a:solidFill>
        </p:grpSpPr>
        <p:sp>
          <p:nvSpPr>
            <p:cNvPr id="5" name="Oval 4"/>
            <p:cNvSpPr/>
            <p:nvPr/>
          </p:nvSpPr>
          <p:spPr>
            <a:xfrm>
              <a:off x="1835068" y="798242"/>
              <a:ext cx="2235200" cy="22352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Oval 4"/>
            <p:cNvSpPr txBox="1"/>
            <p:nvPr/>
          </p:nvSpPr>
          <p:spPr>
            <a:xfrm>
              <a:off x="2292268" y="1322734"/>
              <a:ext cx="1320800" cy="1092756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9784" tIns="49784" rIns="49784" bIns="49784" numCol="1" spcCol="1270" anchor="ctr" anchorCtr="0">
              <a:noAutofit/>
            </a:bodyPr>
            <a:lstStyle/>
            <a:p>
              <a:pPr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b="1" dirty="0"/>
                <a:t>First Sergeant</a:t>
              </a:r>
            </a:p>
          </p:txBody>
        </p:sp>
      </p:grpSp>
      <p:sp>
        <p:nvSpPr>
          <p:cNvPr id="7" name="Content Placeholder 2"/>
          <p:cNvSpPr txBox="1">
            <a:spLocks/>
          </p:cNvSpPr>
          <p:nvPr/>
        </p:nvSpPr>
        <p:spPr>
          <a:xfrm>
            <a:off x="3936723" y="2678830"/>
            <a:ext cx="6405770" cy="279559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Ensures all ARNG soldiers, including ING members, are interviewed and counseled</a:t>
            </a:r>
          </a:p>
          <a:p>
            <a:r>
              <a:rPr lang="en-US" sz="2400" dirty="0"/>
              <a:t>Intricate part of the interview process</a:t>
            </a:r>
          </a:p>
          <a:p>
            <a:r>
              <a:rPr lang="en-US" sz="2400" dirty="0"/>
              <a:t>Supports in the success of accomplishing the retention mission</a:t>
            </a:r>
          </a:p>
          <a:p>
            <a:r>
              <a:rPr lang="en-US" sz="2400" dirty="0"/>
              <a:t>Facilitates Extension Ceremony</a:t>
            </a:r>
          </a:p>
          <a:p>
            <a:pPr marL="0" indent="0">
              <a:buNone/>
            </a:pP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7181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559859" y="472071"/>
            <a:ext cx="9144000" cy="8758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en-US" sz="4000" b="1" dirty="0" smtClean="0">
                <a:latin typeface="+mn-lt"/>
              </a:rPr>
              <a:t>Roles in Retaining Our Force</a:t>
            </a:r>
            <a:endParaRPr lang="en-US" altLang="en-US" sz="4000" b="1" dirty="0">
              <a:latin typeface="+mn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442242" y="1519556"/>
            <a:ext cx="73075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“I am the developer of the Unit's Retention Program. I am your "Stay Guard NCO". </a:t>
            </a: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646518" y="2399102"/>
            <a:ext cx="2361923" cy="2347809"/>
            <a:chOff x="1835068" y="798242"/>
            <a:chExt cx="2235200" cy="2235200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5" name="Oval 4"/>
            <p:cNvSpPr/>
            <p:nvPr/>
          </p:nvSpPr>
          <p:spPr>
            <a:xfrm>
              <a:off x="1835068" y="798242"/>
              <a:ext cx="2235200" cy="22352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Oval 4"/>
            <p:cNvSpPr txBox="1"/>
            <p:nvPr/>
          </p:nvSpPr>
          <p:spPr>
            <a:xfrm>
              <a:off x="1884445" y="951164"/>
              <a:ext cx="2136445" cy="1929355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9784" tIns="49784" rIns="49784" bIns="49784" numCol="1" spcCol="1270" anchor="ctr" anchorCtr="0">
              <a:noAutofit/>
            </a:bodyPr>
            <a:lstStyle/>
            <a:p>
              <a:pPr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b="1" dirty="0"/>
                <a:t>Unit</a:t>
              </a:r>
            </a:p>
            <a:p>
              <a:pPr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b="1" dirty="0"/>
                <a:t>Retention</a:t>
              </a:r>
            </a:p>
            <a:p>
              <a:pPr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b="1" dirty="0"/>
                <a:t>NCO</a:t>
              </a:r>
            </a:p>
          </p:txBody>
        </p:sp>
      </p:grpSp>
      <p:sp>
        <p:nvSpPr>
          <p:cNvPr id="7" name="Content Placeholder 2"/>
          <p:cNvSpPr txBox="1">
            <a:spLocks/>
          </p:cNvSpPr>
          <p:nvPr/>
        </p:nvSpPr>
        <p:spPr>
          <a:xfrm>
            <a:off x="4259516" y="2490569"/>
            <a:ext cx="6082977" cy="279559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Designated as </a:t>
            </a:r>
            <a:r>
              <a:rPr lang="en-US" sz="2400" i="1" dirty="0"/>
              <a:t>“</a:t>
            </a:r>
            <a:r>
              <a:rPr lang="en-US" sz="2400" b="1" i="1" dirty="0"/>
              <a:t>Special Staff” </a:t>
            </a:r>
            <a:r>
              <a:rPr lang="en-US" sz="2400" dirty="0"/>
              <a:t>responsible for </a:t>
            </a:r>
            <a:r>
              <a:rPr lang="en-US" sz="2400" b="1" dirty="0"/>
              <a:t>managing</a:t>
            </a:r>
            <a:r>
              <a:rPr lang="en-US" sz="2400" dirty="0"/>
              <a:t> the </a:t>
            </a:r>
            <a:r>
              <a:rPr lang="en-US" sz="2400" b="1" i="1" dirty="0"/>
              <a:t>Commander’s Retention Program</a:t>
            </a:r>
          </a:p>
          <a:p>
            <a:r>
              <a:rPr lang="en-US" sz="2400" dirty="0"/>
              <a:t>Provide commanders with a tool to retain </a:t>
            </a:r>
            <a:r>
              <a:rPr lang="en-US" sz="2400" b="1" dirty="0"/>
              <a:t>“Qualified DEPLOYABLE” </a:t>
            </a:r>
            <a:r>
              <a:rPr lang="en-US" sz="2400" dirty="0"/>
              <a:t>Soldiers</a:t>
            </a:r>
          </a:p>
          <a:p>
            <a:r>
              <a:rPr lang="en-US" sz="2400" dirty="0"/>
              <a:t>Standardize structured processes such as scheduled interviews, sponsorship, awards, </a:t>
            </a:r>
            <a:r>
              <a:rPr lang="en-US" sz="2400" dirty="0" err="1"/>
              <a:t>etc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/>
              <a:t>Managed down to the lowest level to ensure proper attention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298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830</TotalTime>
  <Words>2287</Words>
  <Application>Microsoft Office PowerPoint</Application>
  <PresentationFormat>Custom</PresentationFormat>
  <Paragraphs>418</Paragraphs>
  <Slides>38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RMS Unit Retention NCO  Battle Rhythm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US Army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Libby, Todd J</dc:creator>
  <cp:lastModifiedBy>SSG Paul Kedzierski</cp:lastModifiedBy>
  <cp:revision>18</cp:revision>
  <dcterms:created xsi:type="dcterms:W3CDTF">2020-04-28T13:13:32Z</dcterms:created>
  <dcterms:modified xsi:type="dcterms:W3CDTF">2020-05-01T16:04:57Z</dcterms:modified>
</cp:coreProperties>
</file>